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2" r:id="rId1"/>
  </p:sldMasterIdLst>
  <p:notesMasterIdLst>
    <p:notesMasterId r:id="rId49"/>
  </p:notesMasterIdLst>
  <p:sldIdLst>
    <p:sldId id="256" r:id="rId2"/>
    <p:sldId id="257" r:id="rId3"/>
    <p:sldId id="259" r:id="rId4"/>
    <p:sldId id="306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307" r:id="rId14"/>
    <p:sldId id="268" r:id="rId15"/>
    <p:sldId id="269" r:id="rId16"/>
    <p:sldId id="270" r:id="rId17"/>
    <p:sldId id="275" r:id="rId18"/>
    <p:sldId id="274" r:id="rId19"/>
    <p:sldId id="276" r:id="rId20"/>
    <p:sldId id="273" r:id="rId21"/>
    <p:sldId id="277" r:id="rId22"/>
    <p:sldId id="278" r:id="rId23"/>
    <p:sldId id="310" r:id="rId24"/>
    <p:sldId id="311" r:id="rId25"/>
    <p:sldId id="279" r:id="rId26"/>
    <p:sldId id="280" r:id="rId27"/>
    <p:sldId id="281" r:id="rId28"/>
    <p:sldId id="282" r:id="rId29"/>
    <p:sldId id="284" r:id="rId30"/>
    <p:sldId id="285" r:id="rId31"/>
    <p:sldId id="286" r:id="rId32"/>
    <p:sldId id="287" r:id="rId33"/>
    <p:sldId id="289" r:id="rId34"/>
    <p:sldId id="290" r:id="rId35"/>
    <p:sldId id="291" r:id="rId36"/>
    <p:sldId id="293" r:id="rId37"/>
    <p:sldId id="294" r:id="rId38"/>
    <p:sldId id="295" r:id="rId39"/>
    <p:sldId id="308" r:id="rId40"/>
    <p:sldId id="296" r:id="rId41"/>
    <p:sldId id="298" r:id="rId42"/>
    <p:sldId id="312" r:id="rId43"/>
    <p:sldId id="302" r:id="rId44"/>
    <p:sldId id="303" r:id="rId45"/>
    <p:sldId id="305" r:id="rId46"/>
    <p:sldId id="304" r:id="rId47"/>
    <p:sldId id="309" r:id="rId48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866375F2-88DD-437C-BAA4-1209B5C42EEB}">
          <p14:sldIdLst>
            <p14:sldId id="256"/>
            <p14:sldId id="257"/>
            <p14:sldId id="259"/>
            <p14:sldId id="306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307"/>
            <p14:sldId id="268"/>
            <p14:sldId id="269"/>
            <p14:sldId id="270"/>
            <p14:sldId id="275"/>
            <p14:sldId id="274"/>
            <p14:sldId id="276"/>
            <p14:sldId id="273"/>
            <p14:sldId id="277"/>
            <p14:sldId id="278"/>
            <p14:sldId id="310"/>
            <p14:sldId id="311"/>
            <p14:sldId id="279"/>
            <p14:sldId id="280"/>
            <p14:sldId id="281"/>
            <p14:sldId id="282"/>
            <p14:sldId id="284"/>
            <p14:sldId id="285"/>
            <p14:sldId id="286"/>
            <p14:sldId id="287"/>
            <p14:sldId id="289"/>
            <p14:sldId id="290"/>
            <p14:sldId id="291"/>
            <p14:sldId id="293"/>
            <p14:sldId id="294"/>
            <p14:sldId id="295"/>
            <p14:sldId id="308"/>
            <p14:sldId id="296"/>
            <p14:sldId id="298"/>
            <p14:sldId id="312"/>
            <p14:sldId id="302"/>
            <p14:sldId id="303"/>
            <p14:sldId id="305"/>
            <p14:sldId id="304"/>
            <p14:sldId id="30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890" autoAdjust="0"/>
    <p:restoredTop sz="94625" autoAdjust="0"/>
  </p:normalViewPr>
  <p:slideViewPr>
    <p:cSldViewPr>
      <p:cViewPr varScale="1">
        <p:scale>
          <a:sx n="193" d="100"/>
          <a:sy n="193" d="100"/>
        </p:scale>
        <p:origin x="3250" y="139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234"/>
    </p:cViewPr>
  </p:sorterViewPr>
  <p:notesViewPr>
    <p:cSldViewPr>
      <p:cViewPr varScale="1">
        <p:scale>
          <a:sx n="81" d="100"/>
          <a:sy n="81" d="100"/>
        </p:scale>
        <p:origin x="-2040" y="-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D9897E-559B-4802-87FD-BDDBC21CBABC}" type="datetimeFigureOut">
              <a:rPr lang="ko-KR" altLang="en-US" smtClean="0"/>
              <a:t>2018-09-04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7AADCE-4523-43FE-B0A8-90B87F2F6B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54131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6CA48A-C2EC-40C8-B749-566CD4BBC886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46934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6CA48A-C2EC-40C8-B749-566CD4BBC886}" type="slidenum">
              <a:rPr lang="ko-KR" altLang="en-US" smtClean="0"/>
              <a:pPr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98489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6CA48A-C2EC-40C8-B749-566CD4BBC886}" type="slidenum">
              <a:rPr lang="ko-KR" altLang="en-US" smtClean="0"/>
              <a:pPr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48658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1414" y="0"/>
            <a:ext cx="9165413" cy="6858000"/>
          </a:xfrm>
          <a:prstGeom prst="rect">
            <a:avLst/>
          </a:prstGeom>
        </p:spPr>
      </p:pic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  <a:prstGeom prst="rect">
            <a:avLst/>
          </a:prstGeom>
        </p:spPr>
        <p:txBody>
          <a:bodyPr/>
          <a:lstStyle>
            <a:lvl1pPr algn="r">
              <a:defRPr b="1">
                <a:solidFill>
                  <a:srgbClr val="7030A0"/>
                </a:solidFill>
              </a:defRPr>
            </a:lvl1pPr>
          </a:lstStyle>
          <a:p>
            <a:r>
              <a:rPr lang="ko-KR" altLang="en-US" dirty="0" smtClean="0"/>
              <a:t>명품 </a:t>
            </a:r>
            <a:r>
              <a:rPr lang="en-US" altLang="ko-KR" dirty="0" smtClean="0"/>
              <a:t>Java Programming</a:t>
            </a:r>
            <a:endParaRPr lang="ko-KR" altLang="en-US" dirty="0"/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/>
          <a:p>
            <a:fld id="{3CF3B71A-966A-471E-8596-7D1D6A8996FF}" type="datetime1">
              <a:rPr lang="ko-KR" altLang="en-US" smtClean="0"/>
              <a:t>2018-09-04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명품 </a:t>
            </a:r>
            <a:r>
              <a:rPr lang="en-US" altLang="ko-KR" smtClean="0"/>
              <a:t>Java Programming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  <a:prstGeom prst="rect">
            <a:avLst/>
          </a:prstGeom>
        </p:spPr>
        <p:txBody>
          <a:bodyPr/>
          <a:lstStyle/>
          <a:p>
            <a:fld id="{AD64A7B2-A2B0-4C9D-895B-FE1D68BE16F8}" type="datetime1">
              <a:rPr lang="ko-KR" altLang="en-US" smtClean="0"/>
              <a:t>2018-09-04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명품 </a:t>
            </a:r>
            <a:r>
              <a:rPr lang="en-US" altLang="ko-KR" smtClean="0"/>
              <a:t>Java Programming</a:t>
            </a:r>
            <a:endParaRPr lang="ko-KR" altLang="en-US"/>
          </a:p>
        </p:txBody>
      </p:sp>
      <p:sp>
        <p:nvSpPr>
          <p:cNvPr id="7" name="직사각형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68012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kumimoji="0" lang="ko-KR" altLang="en-US" dirty="0" smtClean="0"/>
              <a:t>마스터 제목 스타일 편집</a:t>
            </a:r>
            <a:endParaRPr kumimoji="0" 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50405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>
                <a:latin typeface="+mj-ea"/>
                <a:ea typeface="+mj-ea"/>
              </a:defRPr>
            </a:lvl3pPr>
            <a:lvl4pPr>
              <a:defRPr sz="1400">
                <a:latin typeface="휴먼편지체" pitchFamily="18" charset="-127"/>
                <a:ea typeface="휴먼편지체" pitchFamily="18" charset="-127"/>
              </a:defRPr>
            </a:lvl4pPr>
          </a:lstStyle>
          <a:p>
            <a:pPr lvl="0" eaLnBrk="1" latinLnBrk="0" hangingPunct="1"/>
            <a:r>
              <a:rPr lang="ko-KR" altLang="en-US" dirty="0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dirty="0" smtClean="0"/>
              <a:t>둘째 수준</a:t>
            </a:r>
          </a:p>
          <a:p>
            <a:pPr lvl="2" eaLnBrk="1" latinLnBrk="0" hangingPunct="1"/>
            <a:r>
              <a:rPr lang="ko-KR" altLang="en-US" dirty="0" smtClean="0"/>
              <a:t>셋째 수준</a:t>
            </a:r>
          </a:p>
          <a:p>
            <a:pPr lvl="3" eaLnBrk="1" latinLnBrk="0" hangingPunct="1"/>
            <a:r>
              <a:rPr lang="ko-KR" altLang="en-US" dirty="0" smtClean="0"/>
              <a:t>넷째 수준</a:t>
            </a:r>
          </a:p>
          <a:p>
            <a:pPr lvl="4" eaLnBrk="1" latinLnBrk="0" hangingPunct="1"/>
            <a:r>
              <a:rPr lang="ko-KR" altLang="en-US" dirty="0" smtClean="0"/>
              <a:t>다섯째 수준</a:t>
            </a:r>
            <a:endParaRPr kumimoji="0" 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7" name="직사각형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8" name="날짜 개체 틀 7"/>
          <p:cNvSpPr>
            <a:spLocks noGrp="1"/>
          </p:cNvSpPr>
          <p:nvPr>
            <p:ph type="dt" sz="half" idx="15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rtlCol="0"/>
          <a:lstStyle/>
          <a:p>
            <a:fld id="{B31271CA-DFBA-4144-9186-0BE3AC6EE4B1}" type="datetime1">
              <a:rPr lang="ko-KR" altLang="en-US" smtClean="0"/>
              <a:t>2018-09-04</a:t>
            </a:fld>
            <a:endParaRPr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7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rtlCol="0"/>
          <a:lstStyle/>
          <a:p>
            <a:r>
              <a:rPr lang="ko-KR" altLang="en-US" smtClean="0"/>
              <a:t>명품 </a:t>
            </a:r>
            <a:r>
              <a:rPr lang="en-US" altLang="ko-KR" smtClean="0"/>
              <a:t>Java Programming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/>
          <a:p>
            <a:fld id="{F87F4F71-3D90-4F92-8CFE-D11B433509C0}" type="datetime1">
              <a:rPr lang="ko-KR" altLang="en-US" smtClean="0"/>
              <a:t>2018-09-04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명품 </a:t>
            </a:r>
            <a:r>
              <a:rPr lang="en-US" altLang="ko-KR" smtClean="0"/>
              <a:t>Java Programming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8" name="직사각형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1" name="직사각형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  <a:prstGeom prst="rect">
            <a:avLst/>
          </a:prstGeom>
        </p:spPr>
        <p:txBody>
          <a:bodyPr rtlCol="0"/>
          <a:lstStyle/>
          <a:p>
            <a:fld id="{D200F4F1-024E-465C-B59D-A4FFBC6118A5}" type="datetime1">
              <a:rPr lang="ko-KR" altLang="en-US" smtClean="0"/>
              <a:t>2018-09-04</a:t>
            </a:fld>
            <a:endParaRPr lang="ko-KR" alt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  <a:prstGeom prst="rect">
            <a:avLst/>
          </a:prstGeom>
        </p:spPr>
        <p:txBody>
          <a:bodyPr rtlCol="0"/>
          <a:lstStyle/>
          <a:p>
            <a:r>
              <a:rPr lang="ko-KR" altLang="en-US" smtClean="0"/>
              <a:t>명품 </a:t>
            </a:r>
            <a:r>
              <a:rPr lang="en-US" altLang="ko-KR" smtClean="0"/>
              <a:t>Java Programming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ko-KR" altLang="en-US" smtClean="0"/>
              <a:t>그림을 추가하려면 아이콘을 클릭하십시오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개체 틀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752128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ko-KR" altLang="en-US" dirty="0" smtClean="0"/>
              <a:t>마스터 제목 스타일 편집</a:t>
            </a:r>
            <a:endParaRPr kumimoji="0" lang="en-US" dirty="0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590550" y="1394460"/>
            <a:ext cx="8153400" cy="5058876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 dirty="0" smtClean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dirty="0" smtClean="0"/>
              <a:t>둘째 수준</a:t>
            </a:r>
          </a:p>
          <a:p>
            <a:pPr lvl="2" eaLnBrk="1" latinLnBrk="0" hangingPunct="1"/>
            <a:r>
              <a:rPr kumimoji="0" lang="ko-KR" altLang="en-US" dirty="0" smtClean="0"/>
              <a:t>셋째 수준</a:t>
            </a:r>
          </a:p>
          <a:p>
            <a:pPr lvl="3" eaLnBrk="1" latinLnBrk="0" hangingPunct="1"/>
            <a:r>
              <a:rPr kumimoji="0" lang="ko-KR" altLang="en-US" dirty="0" smtClean="0"/>
              <a:t>넷째 수준</a:t>
            </a:r>
          </a:p>
          <a:p>
            <a:pPr lvl="4" eaLnBrk="1" latinLnBrk="0" hangingPunct="1"/>
            <a:r>
              <a:rPr kumimoji="0" lang="ko-KR" altLang="en-US" dirty="0" smtClean="0"/>
              <a:t>다섯째 수준</a:t>
            </a:r>
            <a:endParaRPr kumimoji="0" lang="en-US" dirty="0"/>
          </a:p>
        </p:txBody>
      </p:sp>
      <p:sp>
        <p:nvSpPr>
          <p:cNvPr id="7" name="직사각형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-8725" y="1052736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590550" y="1052736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4"/>
          </p:nvPr>
        </p:nvSpPr>
        <p:spPr>
          <a:xfrm>
            <a:off x="-8725" y="1036860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hf hdr="0" dt="0"/>
  <p:txStyles>
    <p:titleStyle>
      <a:lvl1pPr algn="l" rtl="0" eaLnBrk="1" latinLnBrk="1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1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1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1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1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1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1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1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1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1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oracle.com/technetwork/java/index.html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://download.oracle.com/javase/7/docs/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oracle.com/javase/10/docs/api/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eclipse.org/downloads/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://www.tiobe.com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pPr/>
              <a:t>1</a:t>
            </a:fld>
            <a:endParaRPr lang="ko-KR" altLang="en-US" dirty="0"/>
          </a:p>
        </p:txBody>
      </p:sp>
      <p:sp>
        <p:nvSpPr>
          <p:cNvPr id="24" name="바닥글 개체 틀 2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 smtClean="0"/>
              <a:t>명품 </a:t>
            </a:r>
            <a:r>
              <a:rPr lang="en-US" altLang="ko-KR" dirty="0" smtClean="0"/>
              <a:t>Java Programming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09890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바이트 코드와 자바 가상 기계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10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ko-KR" altLang="en-US" dirty="0" smtClean="0"/>
              <a:t>바이트</a:t>
            </a:r>
            <a:r>
              <a:rPr lang="en-US" altLang="ko-KR" dirty="0" smtClean="0"/>
              <a:t> </a:t>
            </a:r>
            <a:r>
              <a:rPr lang="ko-KR" altLang="en-US" dirty="0" smtClean="0"/>
              <a:t>코드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자바 가상 기계에</a:t>
            </a:r>
            <a:r>
              <a:rPr lang="ko-KR" altLang="en-US" dirty="0"/>
              <a:t>서</a:t>
            </a:r>
            <a:r>
              <a:rPr lang="ko-KR" altLang="en-US" dirty="0" smtClean="0"/>
              <a:t> 실행 가능한 바이너리 코드</a:t>
            </a:r>
            <a:endParaRPr lang="en-US" altLang="ko-KR" dirty="0" smtClean="0"/>
          </a:p>
          <a:p>
            <a:pPr lvl="2"/>
            <a:r>
              <a:rPr lang="ko-KR" altLang="en-US" dirty="0"/>
              <a:t>바이트 코드는 컴퓨터 </a:t>
            </a:r>
            <a:r>
              <a:rPr lang="en-US" altLang="ko-KR" dirty="0"/>
              <a:t>CPU</a:t>
            </a:r>
            <a:r>
              <a:rPr lang="ko-KR" altLang="en-US" dirty="0"/>
              <a:t>에 의해 직접 실행되지 않음</a:t>
            </a:r>
            <a:endParaRPr lang="en-US" altLang="ko-KR" dirty="0"/>
          </a:p>
          <a:p>
            <a:pPr lvl="2"/>
            <a:r>
              <a:rPr lang="ko-KR" altLang="en-US" dirty="0" smtClean="0"/>
              <a:t>자바 가상 기계가 작동 중인 플랫폼에서 실행</a:t>
            </a:r>
            <a:endParaRPr lang="en-US" altLang="ko-KR" dirty="0" smtClean="0"/>
          </a:p>
          <a:p>
            <a:pPr lvl="2"/>
            <a:r>
              <a:rPr lang="ko-KR" altLang="en-US" dirty="0"/>
              <a:t>자바 가상 기계가 인터프리터 방식으로 바이트 코드 </a:t>
            </a:r>
            <a:r>
              <a:rPr lang="ko-KR" altLang="en-US" dirty="0" smtClean="0"/>
              <a:t>해석</a:t>
            </a:r>
            <a:endParaRPr lang="en-US" altLang="ko-KR" dirty="0"/>
          </a:p>
          <a:p>
            <a:pPr lvl="1"/>
            <a:r>
              <a:rPr lang="ko-KR" altLang="en-US" dirty="0" smtClean="0"/>
              <a:t>클래스 파일</a:t>
            </a:r>
            <a:r>
              <a:rPr lang="en-US" altLang="ko-KR" dirty="0" smtClean="0"/>
              <a:t>(.class)</a:t>
            </a:r>
            <a:r>
              <a:rPr lang="ko-KR" altLang="en-US" dirty="0" smtClean="0"/>
              <a:t>에 저장</a:t>
            </a:r>
            <a:endParaRPr lang="en-US" altLang="ko-KR" dirty="0" smtClean="0"/>
          </a:p>
          <a:p>
            <a:r>
              <a:rPr lang="ko-KR" altLang="en-US" dirty="0" smtClean="0"/>
              <a:t>자바 가상 기계</a:t>
            </a:r>
            <a:r>
              <a:rPr lang="en-US" altLang="ko-KR" dirty="0" smtClean="0"/>
              <a:t>(JVM : Java Virtual Machine)</a:t>
            </a:r>
          </a:p>
          <a:p>
            <a:pPr lvl="1"/>
            <a:r>
              <a:rPr lang="ko-KR" altLang="en-US" dirty="0" smtClean="0"/>
              <a:t>동일한 자바 실행 환경 제공</a:t>
            </a:r>
            <a:endParaRPr lang="en-US" altLang="ko-KR" dirty="0" smtClean="0"/>
          </a:p>
          <a:p>
            <a:pPr lvl="2"/>
            <a:r>
              <a:rPr lang="ko-KR" altLang="en-US" dirty="0"/>
              <a:t>각기 다른 플랫폼에 </a:t>
            </a:r>
            <a:r>
              <a:rPr lang="ko-KR" altLang="en-US" dirty="0" smtClean="0"/>
              <a:t>설치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자바 가상 기계 자체는 플랫폼에 종속적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자바 가상 기계는 플랫폼마다 각각 작성됨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예</a:t>
            </a:r>
            <a:r>
              <a:rPr lang="en-US" altLang="ko-KR" dirty="0" smtClean="0"/>
              <a:t>) </a:t>
            </a:r>
            <a:r>
              <a:rPr lang="ko-KR" altLang="en-US" dirty="0" err="1" smtClean="0"/>
              <a:t>리눅스에서</a:t>
            </a:r>
            <a:r>
              <a:rPr lang="ko-KR" altLang="en-US" dirty="0" smtClean="0"/>
              <a:t> 작동하는 자바 가상 기계는 윈도우에서 작동하지 않음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자바 가상 기계 개발 및</a:t>
            </a:r>
            <a:r>
              <a:rPr lang="en-US" altLang="ko-KR" dirty="0" smtClean="0"/>
              <a:t> </a:t>
            </a:r>
            <a:r>
              <a:rPr lang="ko-KR" altLang="en-US" dirty="0" smtClean="0"/>
              <a:t>공급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자바 개발사인 오라클</a:t>
            </a:r>
            <a:r>
              <a:rPr lang="en-US" altLang="ko-KR" dirty="0" smtClean="0"/>
              <a:t>, IBM </a:t>
            </a:r>
            <a:r>
              <a:rPr lang="ko-KR" altLang="en-US" dirty="0" smtClean="0"/>
              <a:t>등</a:t>
            </a:r>
            <a:endParaRPr lang="en-US" altLang="ko-KR" dirty="0" smtClean="0"/>
          </a:p>
          <a:p>
            <a:r>
              <a:rPr lang="ko-KR" altLang="en-US" dirty="0" smtClean="0"/>
              <a:t>자바 응용프로그램 실행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자바 가상 기계가 응용프로그램을 구성하는 클래스 파일</a:t>
            </a:r>
            <a:r>
              <a:rPr lang="en-US" altLang="ko-KR" dirty="0" smtClean="0"/>
              <a:t>(.class)</a:t>
            </a:r>
            <a:r>
              <a:rPr lang="ko-KR" altLang="en-US" dirty="0" smtClean="0"/>
              <a:t>의 바이트 코드 실행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6762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9367" y="2480497"/>
            <a:ext cx="3916290" cy="1281137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바이트 코드의 </a:t>
            </a:r>
            <a:r>
              <a:rPr lang="ko-KR" altLang="en-US" dirty="0" err="1" smtClean="0"/>
              <a:t>디어셈블</a:t>
            </a:r>
            <a:r>
              <a:rPr lang="en-US" altLang="ko-KR" dirty="0" smtClean="0"/>
              <a:t>(disassemble)</a:t>
            </a:r>
            <a:endParaRPr lang="ko-KR" altLang="en-US" dirty="0"/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11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285860"/>
            <a:ext cx="8153400" cy="1000132"/>
          </a:xfrm>
        </p:spPr>
        <p:txBody>
          <a:bodyPr>
            <a:normAutofit fontScale="85000" lnSpcReduction="10000"/>
          </a:bodyPr>
          <a:lstStyle/>
          <a:p>
            <a:r>
              <a:rPr lang="ko-KR" altLang="en-US" dirty="0" err="1" smtClean="0"/>
              <a:t>디어셈블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클래스 파일에 들어 있는 바이트 코드를 텍스트로 볼 수 있게 변환하는 작업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JDK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javap.exe </a:t>
            </a:r>
            <a:r>
              <a:rPr lang="ko-KR" altLang="en-US" dirty="0" smtClean="0"/>
              <a:t>이용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179512" y="2285992"/>
            <a:ext cx="3600400" cy="440120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b="1" dirty="0" smtClean="0"/>
              <a:t>public class Hello </a:t>
            </a:r>
            <a:r>
              <a:rPr lang="en-US" altLang="ko-KR" sz="1400" dirty="0" smtClean="0"/>
              <a:t>{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b="1" dirty="0" smtClean="0"/>
              <a:t>public static </a:t>
            </a:r>
            <a:r>
              <a:rPr lang="en-US" altLang="ko-KR" sz="1400" b="1" dirty="0" err="1" smtClean="0"/>
              <a:t>int</a:t>
            </a:r>
            <a:r>
              <a:rPr lang="en-US" altLang="ko-KR" sz="1400" b="1" dirty="0" smtClean="0"/>
              <a:t> sum(</a:t>
            </a:r>
            <a:r>
              <a:rPr lang="en-US" altLang="ko-KR" sz="1400" b="1" dirty="0" err="1" smtClean="0"/>
              <a:t>int</a:t>
            </a:r>
            <a:r>
              <a:rPr lang="en-US" altLang="ko-KR" sz="1400" b="1" dirty="0" smtClean="0"/>
              <a:t> </a:t>
            </a:r>
            <a:r>
              <a:rPr lang="en-US" altLang="ko-KR" sz="1400" b="1" dirty="0" err="1" smtClean="0"/>
              <a:t>i</a:t>
            </a:r>
            <a:r>
              <a:rPr lang="en-US" altLang="ko-KR" sz="1400" b="1" dirty="0" smtClean="0"/>
              <a:t>, </a:t>
            </a:r>
            <a:r>
              <a:rPr lang="en-US" altLang="ko-KR" sz="1400" b="1" dirty="0" err="1" smtClean="0"/>
              <a:t>int</a:t>
            </a:r>
            <a:r>
              <a:rPr lang="en-US" altLang="ko-KR" sz="1400" b="1" dirty="0" smtClean="0"/>
              <a:t> j) </a:t>
            </a:r>
            <a:r>
              <a:rPr lang="en-US" altLang="ko-KR" sz="1400" dirty="0" smtClean="0"/>
              <a:t>{</a:t>
            </a:r>
          </a:p>
          <a:p>
            <a:pPr defTabSz="180000"/>
            <a:r>
              <a:rPr lang="en-US" altLang="ko-KR" sz="1400" dirty="0" smtClean="0"/>
              <a:t>		return </a:t>
            </a:r>
            <a:r>
              <a:rPr lang="en-US" altLang="ko-KR" sz="1400" dirty="0" err="1" smtClean="0"/>
              <a:t>i</a:t>
            </a:r>
            <a:r>
              <a:rPr lang="en-US" altLang="ko-KR" sz="1400" dirty="0" smtClean="0"/>
              <a:t> + j;// </a:t>
            </a:r>
            <a:r>
              <a:rPr lang="en-US" altLang="ko-KR" sz="1400" dirty="0" err="1" smtClean="0"/>
              <a:t>i</a:t>
            </a:r>
            <a:r>
              <a:rPr lang="ko-KR" altLang="en-US" sz="1400" dirty="0" smtClean="0"/>
              <a:t>와 </a:t>
            </a:r>
            <a:r>
              <a:rPr lang="en-US" altLang="ko-KR" sz="1400" dirty="0" smtClean="0"/>
              <a:t>j</a:t>
            </a:r>
            <a:r>
              <a:rPr lang="ko-KR" altLang="en-US" sz="1400" dirty="0" smtClean="0"/>
              <a:t>의 합을 리턴 </a:t>
            </a:r>
          </a:p>
          <a:p>
            <a:pPr defTabSz="180000"/>
            <a:r>
              <a:rPr lang="en-US" altLang="ko-KR" sz="1400" dirty="0" smtClean="0"/>
              <a:t>	}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b="1" dirty="0" smtClean="0"/>
              <a:t>public static void main(String[] </a:t>
            </a:r>
            <a:r>
              <a:rPr lang="en-US" altLang="ko-KR" sz="1400" b="1" dirty="0" err="1" smtClean="0"/>
              <a:t>args</a:t>
            </a:r>
            <a:r>
              <a:rPr lang="en-US" altLang="ko-KR" sz="1400" b="1" dirty="0" smtClean="0"/>
              <a:t>) </a:t>
            </a:r>
            <a:r>
              <a:rPr lang="en-US" altLang="ko-KR" sz="1400" dirty="0" smtClean="0"/>
              <a:t>{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</a:t>
            </a:r>
            <a:r>
              <a:rPr lang="en-US" altLang="ko-KR" sz="1400" dirty="0" err="1" smtClean="0"/>
              <a:t>i</a:t>
            </a:r>
            <a:r>
              <a:rPr lang="en-US" altLang="ko-KR" sz="1400" dirty="0" smtClean="0"/>
              <a:t>;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j;</a:t>
            </a:r>
          </a:p>
          <a:p>
            <a:pPr defTabSz="180000"/>
            <a:r>
              <a:rPr lang="en-US" altLang="ko-KR" sz="1400" dirty="0" smtClean="0"/>
              <a:t>		char a;</a:t>
            </a:r>
          </a:p>
          <a:p>
            <a:pPr defTabSz="180000"/>
            <a:r>
              <a:rPr lang="en-US" altLang="ko-KR" sz="1400" dirty="0" smtClean="0"/>
              <a:t>		String b;</a:t>
            </a:r>
          </a:p>
          <a:p>
            <a:pPr defTabSz="180000"/>
            <a:r>
              <a:rPr lang="en-US" altLang="ko-KR" sz="1400" dirty="0" smtClean="0"/>
              <a:t>		final </a:t>
            </a:r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TEN = 10;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i</a:t>
            </a:r>
            <a:r>
              <a:rPr lang="en-US" altLang="ko-KR" sz="1400" dirty="0" smtClean="0"/>
              <a:t> = 1;</a:t>
            </a:r>
          </a:p>
          <a:p>
            <a:pPr defTabSz="180000"/>
            <a:r>
              <a:rPr lang="en-US" altLang="ko-KR" sz="1400" dirty="0" smtClean="0"/>
              <a:t>		j = sum(</a:t>
            </a:r>
            <a:r>
              <a:rPr lang="en-US" altLang="ko-KR" sz="1400" dirty="0" err="1" smtClean="0"/>
              <a:t>i</a:t>
            </a:r>
            <a:r>
              <a:rPr lang="en-US" altLang="ko-KR" sz="1400" dirty="0" smtClean="0"/>
              <a:t>, TEN);</a:t>
            </a:r>
          </a:p>
          <a:p>
            <a:pPr defTabSz="180000"/>
            <a:r>
              <a:rPr lang="en-US" altLang="ko-KR" sz="1400" dirty="0" smtClean="0"/>
              <a:t>		a = '?';</a:t>
            </a:r>
          </a:p>
          <a:p>
            <a:pPr defTabSz="180000"/>
            <a:r>
              <a:rPr lang="en-US" altLang="ko-KR" sz="1400" dirty="0" smtClean="0"/>
              <a:t>		b = "Hello";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java.lang.System.out.println</a:t>
            </a:r>
            <a:r>
              <a:rPr lang="en-US" altLang="ko-KR" sz="1400" dirty="0" smtClean="0"/>
              <a:t>(a);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System.out.println</a:t>
            </a:r>
            <a:r>
              <a:rPr lang="en-US" altLang="ko-KR" sz="1400" dirty="0" smtClean="0"/>
              <a:t>(b);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System.out.println</a:t>
            </a:r>
            <a:r>
              <a:rPr lang="en-US" altLang="ko-KR" sz="1400" dirty="0" smtClean="0"/>
              <a:t>(TEN);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System.out.println</a:t>
            </a:r>
            <a:r>
              <a:rPr lang="en-US" altLang="ko-KR" sz="1400" dirty="0" smtClean="0"/>
              <a:t>(j);</a:t>
            </a:r>
          </a:p>
          <a:p>
            <a:pPr defTabSz="180000"/>
            <a:r>
              <a:rPr lang="en-US" altLang="ko-KR" sz="1400" dirty="0" smtClean="0"/>
              <a:t>	}</a:t>
            </a:r>
          </a:p>
          <a:p>
            <a:pPr defTabSz="180000"/>
            <a:r>
              <a:rPr lang="en-US" altLang="ko-KR" sz="1400" dirty="0" smtClean="0"/>
              <a:t>}</a:t>
            </a:r>
            <a:endParaRPr lang="en-US" altLang="ko-KR" sz="1400" dirty="0"/>
          </a:p>
        </p:txBody>
      </p:sp>
      <p:sp>
        <p:nvSpPr>
          <p:cNvPr id="102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자유형 8"/>
          <p:cNvSpPr/>
          <p:nvPr/>
        </p:nvSpPr>
        <p:spPr>
          <a:xfrm>
            <a:off x="5857512" y="2991576"/>
            <a:ext cx="1569057" cy="1445536"/>
          </a:xfrm>
          <a:custGeom>
            <a:avLst/>
            <a:gdLst>
              <a:gd name="connsiteX0" fmla="*/ 0 w 1570892"/>
              <a:gd name="connsiteY0" fmla="*/ 0 h 1617784"/>
              <a:gd name="connsiteX1" fmla="*/ 1397977 w 1570892"/>
              <a:gd name="connsiteY1" fmla="*/ 483577 h 1617784"/>
              <a:gd name="connsiteX2" fmla="*/ 1037492 w 1570892"/>
              <a:gd name="connsiteY2" fmla="*/ 1617784 h 16177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70892" h="1617784">
                <a:moveTo>
                  <a:pt x="0" y="0"/>
                </a:moveTo>
                <a:cubicBezTo>
                  <a:pt x="612531" y="106973"/>
                  <a:pt x="1225062" y="213946"/>
                  <a:pt x="1397977" y="483577"/>
                </a:cubicBezTo>
                <a:cubicBezTo>
                  <a:pt x="1570892" y="753208"/>
                  <a:pt x="1304192" y="1185496"/>
                  <a:pt x="1037492" y="1617784"/>
                </a:cubicBezTo>
              </a:path>
            </a:pathLst>
          </a:custGeom>
          <a:ln>
            <a:solidFill>
              <a:schemeClr val="accent1">
                <a:lumMod val="7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6372200" y="4437112"/>
            <a:ext cx="26787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altLang="ko-KR" sz="1400" dirty="0" smtClean="0"/>
              <a:t> Hello.java</a:t>
            </a:r>
            <a:r>
              <a:rPr lang="ko-KR" altLang="en-US" sz="1400" dirty="0" smtClean="0"/>
              <a:t>를 </a:t>
            </a:r>
            <a:r>
              <a:rPr lang="ko-KR" altLang="en-US" sz="1400" dirty="0" err="1" smtClean="0"/>
              <a:t>컴파일하는</a:t>
            </a:r>
            <a:r>
              <a:rPr lang="ko-KR" altLang="en-US" sz="1400" dirty="0" smtClean="0"/>
              <a:t> 명령</a:t>
            </a:r>
            <a:endParaRPr lang="en-US" altLang="ko-KR" sz="1400" dirty="0" smtClean="0"/>
          </a:p>
          <a:p>
            <a:pPr>
              <a:buFont typeface="Arial" pitchFamily="34" charset="0"/>
              <a:buChar char="•"/>
            </a:pPr>
            <a:r>
              <a:rPr lang="ko-KR" altLang="en-US" sz="1400" dirty="0" smtClean="0"/>
              <a:t> </a:t>
            </a:r>
            <a:r>
              <a:rPr lang="ko-KR" altLang="en-US" sz="1400" dirty="0" err="1" smtClean="0"/>
              <a:t>컴파일되면</a:t>
            </a:r>
            <a:r>
              <a:rPr lang="ko-KR" altLang="en-US" sz="1400" dirty="0" smtClean="0"/>
              <a:t> </a:t>
            </a:r>
            <a:r>
              <a:rPr lang="en-US" altLang="ko-KR" sz="1400" dirty="0" err="1" smtClean="0"/>
              <a:t>Hello.class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생성</a:t>
            </a:r>
            <a:endParaRPr lang="ko-KR" altLang="en-US" sz="1400" dirty="0"/>
          </a:p>
        </p:txBody>
      </p:sp>
      <p:sp>
        <p:nvSpPr>
          <p:cNvPr id="12" name="자유형 11"/>
          <p:cNvSpPr/>
          <p:nvPr/>
        </p:nvSpPr>
        <p:spPr>
          <a:xfrm>
            <a:off x="5429256" y="3357562"/>
            <a:ext cx="856512" cy="1928826"/>
          </a:xfrm>
          <a:custGeom>
            <a:avLst/>
            <a:gdLst>
              <a:gd name="connsiteX0" fmla="*/ 0 w 1570892"/>
              <a:gd name="connsiteY0" fmla="*/ 0 h 1617784"/>
              <a:gd name="connsiteX1" fmla="*/ 1397977 w 1570892"/>
              <a:gd name="connsiteY1" fmla="*/ 483577 h 1617784"/>
              <a:gd name="connsiteX2" fmla="*/ 1037492 w 1570892"/>
              <a:gd name="connsiteY2" fmla="*/ 1617784 h 16177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70892" h="1617784">
                <a:moveTo>
                  <a:pt x="0" y="0"/>
                </a:moveTo>
                <a:cubicBezTo>
                  <a:pt x="612531" y="106973"/>
                  <a:pt x="1225062" y="213946"/>
                  <a:pt x="1397977" y="483577"/>
                </a:cubicBezTo>
                <a:cubicBezTo>
                  <a:pt x="1570892" y="753208"/>
                  <a:pt x="1304192" y="1185496"/>
                  <a:pt x="1037492" y="1617784"/>
                </a:cubicBezTo>
              </a:path>
            </a:pathLst>
          </a:custGeom>
          <a:ln>
            <a:solidFill>
              <a:schemeClr val="accent1">
                <a:lumMod val="7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4129320" y="5237731"/>
            <a:ext cx="34563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ko-KR" altLang="en-US" sz="1400" dirty="0" smtClean="0"/>
              <a:t> </a:t>
            </a:r>
            <a:r>
              <a:rPr lang="en-US" altLang="ko-KR" sz="1400" dirty="0" err="1" smtClean="0"/>
              <a:t>Hello.class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파일을 </a:t>
            </a:r>
            <a:r>
              <a:rPr lang="ko-KR" altLang="en-US" sz="1400" dirty="0" err="1" smtClean="0"/>
              <a:t>디어셈블하는</a:t>
            </a:r>
            <a:r>
              <a:rPr lang="ko-KR" altLang="en-US" sz="1400" dirty="0" smtClean="0"/>
              <a:t> 명령</a:t>
            </a:r>
            <a:endParaRPr lang="en-US" altLang="ko-KR" sz="1400" dirty="0" smtClean="0"/>
          </a:p>
          <a:p>
            <a:pPr>
              <a:buFont typeface="Arial" pitchFamily="34" charset="0"/>
              <a:buChar char="•"/>
            </a:pPr>
            <a:r>
              <a:rPr lang="en-US" altLang="ko-KR" sz="1400" dirty="0" smtClean="0"/>
              <a:t> </a:t>
            </a:r>
            <a:r>
              <a:rPr lang="ko-KR" altLang="en-US" sz="1400" dirty="0" err="1" smtClean="0"/>
              <a:t>디어셈블된</a:t>
            </a:r>
            <a:r>
              <a:rPr lang="ko-KR" altLang="en-US" sz="1400" dirty="0" smtClean="0"/>
              <a:t> 결과 </a:t>
            </a:r>
            <a:r>
              <a:rPr lang="en-US" altLang="ko-KR" sz="1400" dirty="0" err="1" smtClean="0"/>
              <a:t>Hello.bc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파일 생성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001351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12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1259632" y="229270"/>
            <a:ext cx="6677744" cy="679450"/>
          </a:xfrm>
        </p:spPr>
        <p:txBody>
          <a:bodyPr/>
          <a:lstStyle/>
          <a:p>
            <a:r>
              <a:rPr lang="ko-KR" altLang="en-US" dirty="0" err="1" smtClean="0"/>
              <a:t>디어셈블하여</a:t>
            </a:r>
            <a:r>
              <a:rPr lang="ko-KR" altLang="en-US" dirty="0" smtClean="0"/>
              <a:t> 바이트 코드 보기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1124744"/>
            <a:ext cx="6233567" cy="5230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546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C/C++ </a:t>
            </a:r>
            <a:r>
              <a:rPr lang="ko-KR" altLang="en-US" dirty="0" smtClean="0"/>
              <a:t>프로그램의 개발 및 실행 환경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1728192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sz="2000" dirty="0"/>
              <a:t>C/C++ </a:t>
            </a:r>
            <a:r>
              <a:rPr lang="ko-KR" altLang="en-US" sz="2000" dirty="0"/>
              <a:t>프로그램의 </a:t>
            </a:r>
            <a:r>
              <a:rPr lang="ko-KR" altLang="en-US" sz="2000" dirty="0" smtClean="0"/>
              <a:t>개발</a:t>
            </a:r>
            <a:endParaRPr lang="en-US" altLang="ko-KR" sz="2000" dirty="0" smtClean="0"/>
          </a:p>
          <a:p>
            <a:pPr lvl="1"/>
            <a:r>
              <a:rPr lang="ko-KR" altLang="en-US" sz="1800" dirty="0" smtClean="0"/>
              <a:t>여러 소스</a:t>
            </a:r>
            <a:r>
              <a:rPr lang="en-US" altLang="ko-KR" sz="1800" dirty="0" smtClean="0"/>
              <a:t>(.c) </a:t>
            </a:r>
            <a:r>
              <a:rPr lang="ko-KR" altLang="en-US" sz="1800" dirty="0" smtClean="0"/>
              <a:t>파일로 나누어 개발</a:t>
            </a:r>
            <a:endParaRPr lang="en-US" altLang="ko-KR" sz="1800" dirty="0"/>
          </a:p>
          <a:p>
            <a:pPr lvl="1"/>
            <a:r>
              <a:rPr lang="ko-KR" altLang="en-US" sz="1800" dirty="0" smtClean="0"/>
              <a:t>링크를 통해 실행에 필요한 모든 코드를 하나의 실행 파일</a:t>
            </a:r>
            <a:r>
              <a:rPr lang="en-US" altLang="ko-KR" sz="1800" dirty="0" smtClean="0"/>
              <a:t>(.exe)</a:t>
            </a:r>
            <a:r>
              <a:rPr lang="ko-KR" altLang="en-US" sz="1800" dirty="0" smtClean="0"/>
              <a:t>에 저장</a:t>
            </a:r>
            <a:endParaRPr lang="en-US" altLang="ko-KR" sz="1800" dirty="0" smtClean="0"/>
          </a:p>
          <a:p>
            <a:r>
              <a:rPr lang="ko-KR" altLang="en-US" sz="2200" dirty="0" smtClean="0"/>
              <a:t>실행</a:t>
            </a:r>
            <a:endParaRPr lang="en-US" altLang="ko-KR" sz="2200" dirty="0" smtClean="0"/>
          </a:p>
          <a:p>
            <a:pPr lvl="1"/>
            <a:r>
              <a:rPr lang="ko-KR" altLang="en-US" sz="1800" dirty="0" smtClean="0"/>
              <a:t>실행 파일</a:t>
            </a:r>
            <a:r>
              <a:rPr lang="en-US" altLang="ko-KR" sz="1800" dirty="0" smtClean="0"/>
              <a:t>(exe)</a:t>
            </a:r>
            <a:r>
              <a:rPr lang="ko-KR" altLang="en-US" sz="1800" dirty="0"/>
              <a:t>은</a:t>
            </a:r>
            <a:r>
              <a:rPr lang="ko-KR" altLang="en-US" sz="1800" dirty="0" smtClean="0"/>
              <a:t> 모두 메모리에 올려져야 실행</a:t>
            </a:r>
            <a:r>
              <a:rPr lang="en-US" altLang="ko-KR" sz="1700" dirty="0" smtClean="0"/>
              <a:t>, </a:t>
            </a:r>
            <a:r>
              <a:rPr lang="ko-KR" altLang="en-US" sz="1700" dirty="0" smtClean="0"/>
              <a:t>메모리가 적은 경우 낭패</a:t>
            </a:r>
            <a:endParaRPr lang="ko-KR" altLang="en-US" sz="1700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13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3140968"/>
            <a:ext cx="7408688" cy="3478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766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891" y="3157359"/>
            <a:ext cx="7204501" cy="3512001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자바의 개발 </a:t>
            </a:r>
            <a:r>
              <a:rPr lang="ko-KR" altLang="en-US" dirty="0" smtClean="0"/>
              <a:t>및 실행 환경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1944216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sz="2000" dirty="0"/>
              <a:t>자바 프로그램의 </a:t>
            </a:r>
            <a:r>
              <a:rPr lang="ko-KR" altLang="en-US" sz="2000" dirty="0" smtClean="0"/>
              <a:t>개발</a:t>
            </a:r>
            <a:endParaRPr lang="en-US" altLang="ko-KR" sz="2000" dirty="0" smtClean="0"/>
          </a:p>
          <a:p>
            <a:pPr lvl="1"/>
            <a:r>
              <a:rPr lang="ko-KR" altLang="en-US" sz="1800" dirty="0" smtClean="0"/>
              <a:t>여러 소스</a:t>
            </a:r>
            <a:r>
              <a:rPr lang="en-US" altLang="ko-KR" sz="1800" dirty="0" smtClean="0"/>
              <a:t>(.java)</a:t>
            </a:r>
            <a:r>
              <a:rPr lang="ko-KR" altLang="en-US" sz="1800" dirty="0" smtClean="0"/>
              <a:t>로 나누어 개발</a:t>
            </a:r>
            <a:endParaRPr lang="en-US" altLang="ko-KR" sz="1800" dirty="0"/>
          </a:p>
          <a:p>
            <a:pPr lvl="1"/>
            <a:r>
              <a:rPr lang="ko-KR" altLang="en-US" sz="1800" dirty="0" smtClean="0"/>
              <a:t>바이트 코드</a:t>
            </a:r>
            <a:r>
              <a:rPr lang="en-US" altLang="ko-KR" sz="1800" dirty="0" smtClean="0"/>
              <a:t>(.class)</a:t>
            </a:r>
            <a:r>
              <a:rPr lang="ko-KR" altLang="en-US" sz="1800" dirty="0" smtClean="0"/>
              <a:t>를 하나의 실행 파일</a:t>
            </a:r>
            <a:r>
              <a:rPr lang="en-US" altLang="ko-KR" sz="1800" dirty="0" smtClean="0"/>
              <a:t>(exe)</a:t>
            </a:r>
            <a:r>
              <a:rPr lang="ko-KR" altLang="en-US" sz="1800" dirty="0" smtClean="0"/>
              <a:t>로 만드는 링크 과정 없음</a:t>
            </a:r>
            <a:endParaRPr lang="en-US" altLang="ko-KR" sz="1800" dirty="0" smtClean="0"/>
          </a:p>
          <a:p>
            <a:r>
              <a:rPr lang="ko-KR" altLang="en-US" sz="2200" dirty="0" smtClean="0"/>
              <a:t>실행 </a:t>
            </a:r>
            <a:endParaRPr lang="en-US" altLang="ko-KR" sz="2200" dirty="0" smtClean="0"/>
          </a:p>
          <a:p>
            <a:pPr lvl="1"/>
            <a:r>
              <a:rPr lang="en-US" altLang="ko-KR" sz="1800" dirty="0" smtClean="0"/>
              <a:t>main() </a:t>
            </a:r>
            <a:r>
              <a:rPr lang="ko-KR" altLang="en-US" sz="1800" dirty="0" err="1" smtClean="0"/>
              <a:t>메소드를</a:t>
            </a:r>
            <a:r>
              <a:rPr lang="en-US" altLang="ko-KR" sz="1800" dirty="0" smtClean="0"/>
              <a:t> </a:t>
            </a:r>
            <a:r>
              <a:rPr lang="ko-KR" altLang="en-US" sz="1800" dirty="0" smtClean="0"/>
              <a:t>가진 클래스에서 부터 실행 시작</a:t>
            </a:r>
            <a:endParaRPr lang="en-US" altLang="ko-KR" sz="1800" dirty="0"/>
          </a:p>
          <a:p>
            <a:pPr lvl="1"/>
            <a:r>
              <a:rPr lang="ko-KR" altLang="en-US" sz="1800" dirty="0" smtClean="0"/>
              <a:t>자바 가상 기계는 필요할 때</a:t>
            </a:r>
            <a:r>
              <a:rPr lang="en-US" altLang="ko-KR" sz="1800" dirty="0" smtClean="0"/>
              <a:t>,</a:t>
            </a:r>
            <a:r>
              <a:rPr lang="ko-KR" altLang="en-US" sz="1800" dirty="0" smtClean="0"/>
              <a:t> 클래스 파일 로딩</a:t>
            </a:r>
            <a:r>
              <a:rPr lang="en-US" altLang="ko-KR" sz="1800" dirty="0" smtClean="0"/>
              <a:t>,</a:t>
            </a:r>
            <a:r>
              <a:rPr lang="ko-KR" altLang="en-US" sz="1800" dirty="0" smtClean="0"/>
              <a:t> 적은 메모리로 실행 가능</a:t>
            </a:r>
            <a:endParaRPr lang="ko-KR" altLang="en-US" sz="1800" dirty="0"/>
          </a:p>
        </p:txBody>
      </p:sp>
      <p:sp>
        <p:nvSpPr>
          <p:cNvPr id="54" name="슬라이드 번호 개체 틀 5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14</a:t>
            </a:fld>
            <a:endParaRPr lang="ko-KR" altLang="en-US"/>
          </a:p>
        </p:txBody>
      </p:sp>
      <p:sp>
        <p:nvSpPr>
          <p:cNvPr id="55" name="TextBox 54"/>
          <p:cNvSpPr txBox="1"/>
          <p:nvPr/>
        </p:nvSpPr>
        <p:spPr>
          <a:xfrm>
            <a:off x="5378226" y="6596390"/>
            <a:ext cx="376577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>
                <a:solidFill>
                  <a:srgbClr val="FF0000"/>
                </a:solidFill>
              </a:rPr>
              <a:t>* </a:t>
            </a:r>
            <a:r>
              <a:rPr lang="ko-KR" altLang="en-US" sz="1100" dirty="0" smtClean="0">
                <a:solidFill>
                  <a:srgbClr val="FF0000"/>
                </a:solidFill>
              </a:rPr>
              <a:t>자바는 하나의 실행 파일</a:t>
            </a:r>
            <a:r>
              <a:rPr lang="en-US" altLang="ko-KR" sz="1100" dirty="0" smtClean="0">
                <a:solidFill>
                  <a:srgbClr val="FF0000"/>
                </a:solidFill>
              </a:rPr>
              <a:t>(exe)</a:t>
            </a:r>
            <a:r>
              <a:rPr lang="ko-KR" altLang="en-US" sz="1100" dirty="0" smtClean="0">
                <a:solidFill>
                  <a:srgbClr val="FF0000"/>
                </a:solidFill>
              </a:rPr>
              <a:t>로 만드는 링크 과정 없음</a:t>
            </a:r>
            <a:endParaRPr lang="ko-KR" altLang="en-US" sz="11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6938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자바와 </a:t>
            </a:r>
            <a:r>
              <a:rPr lang="en-US" altLang="ko-KR" dirty="0" smtClean="0"/>
              <a:t>C/C++</a:t>
            </a:r>
            <a:r>
              <a:rPr lang="ko-KR" altLang="en-US" dirty="0" smtClean="0"/>
              <a:t>의 실행 환경 차이</a:t>
            </a:r>
            <a:endParaRPr lang="ko-KR" altLang="en-US" dirty="0"/>
          </a:p>
        </p:txBody>
      </p:sp>
      <p:sp>
        <p:nvSpPr>
          <p:cNvPr id="32" name="슬라이드 번호 개체 틀 3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15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자바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C/C++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39552" y="1940944"/>
            <a:ext cx="2135542" cy="13234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 smtClean="0"/>
              <a:t>if (</a:t>
            </a:r>
            <a:r>
              <a:rPr lang="en-US" altLang="ko-KR" sz="1600" dirty="0" err="1" smtClean="0"/>
              <a:t>i</a:t>
            </a:r>
            <a:r>
              <a:rPr lang="en-US" altLang="ko-KR" sz="1600" dirty="0" smtClean="0"/>
              <a:t>&gt;0) {</a:t>
            </a:r>
          </a:p>
          <a:p>
            <a:pPr lvl="1"/>
            <a:r>
              <a:rPr lang="en-US" altLang="ko-KR" sz="1600" dirty="0" err="1" smtClean="0"/>
              <a:t>i</a:t>
            </a:r>
            <a:r>
              <a:rPr lang="en-US" altLang="ko-KR" sz="1600" dirty="0" smtClean="0"/>
              <a:t> = </a:t>
            </a:r>
            <a:r>
              <a:rPr lang="en-US" altLang="ko-KR" sz="1600" dirty="0" err="1" smtClean="0"/>
              <a:t>i</a:t>
            </a:r>
            <a:r>
              <a:rPr lang="en-US" altLang="ko-KR" sz="1600" dirty="0" smtClean="0"/>
              <a:t>*10;</a:t>
            </a:r>
          </a:p>
          <a:p>
            <a:r>
              <a:rPr lang="en-US" altLang="ko-KR" sz="1600" dirty="0" smtClean="0"/>
              <a:t>}</a:t>
            </a:r>
          </a:p>
          <a:p>
            <a:r>
              <a:rPr lang="en-US" altLang="ko-KR" sz="1600" dirty="0" err="1" smtClean="0"/>
              <a:t>i</a:t>
            </a:r>
            <a:r>
              <a:rPr lang="en-US" altLang="ko-KR" sz="1600" dirty="0" smtClean="0"/>
              <a:t> = </a:t>
            </a:r>
            <a:r>
              <a:rPr lang="en-US" altLang="ko-KR" sz="1600" dirty="0" err="1" smtClean="0"/>
              <a:t>i</a:t>
            </a:r>
            <a:r>
              <a:rPr lang="en-US" altLang="ko-KR" sz="1600" dirty="0" smtClean="0"/>
              <a:t> – j;</a:t>
            </a:r>
          </a:p>
          <a:p>
            <a:r>
              <a:rPr lang="en-US" altLang="ko-KR" sz="1600" dirty="0" err="1" smtClean="0"/>
              <a:t>System.out.println</a:t>
            </a:r>
            <a:r>
              <a:rPr lang="en-US" altLang="ko-KR" sz="1600" dirty="0" smtClean="0"/>
              <a:t>(</a:t>
            </a:r>
            <a:r>
              <a:rPr lang="en-US" altLang="ko-KR" sz="1600" dirty="0" err="1" smtClean="0"/>
              <a:t>i</a:t>
            </a:r>
            <a:r>
              <a:rPr lang="en-US" altLang="ko-KR" sz="1600" dirty="0" smtClean="0"/>
              <a:t>);</a:t>
            </a:r>
          </a:p>
        </p:txBody>
      </p:sp>
      <p:sp>
        <p:nvSpPr>
          <p:cNvPr id="6" name="오른쪽 화살표 5"/>
          <p:cNvSpPr/>
          <p:nvPr/>
        </p:nvSpPr>
        <p:spPr>
          <a:xfrm>
            <a:off x="2675094" y="2453152"/>
            <a:ext cx="285752" cy="19003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7" name="TextBox 6"/>
          <p:cNvSpPr txBox="1"/>
          <p:nvPr/>
        </p:nvSpPr>
        <p:spPr>
          <a:xfrm>
            <a:off x="4675358" y="1904518"/>
            <a:ext cx="1785950" cy="13234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 smtClean="0"/>
              <a:t>0101000001000101010011110101101010100101110101010101000010001110000000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13958" y="3286124"/>
            <a:ext cx="24468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/>
              <a:t>자바 소스 파일</a:t>
            </a:r>
            <a:r>
              <a:rPr lang="en-US" altLang="ko-KR" sz="1600" dirty="0" smtClean="0"/>
              <a:t>(Test.java)</a:t>
            </a:r>
            <a:endParaRPr lang="ko-KR" altLang="en-US" sz="1600" dirty="0"/>
          </a:p>
        </p:txBody>
      </p:sp>
      <p:sp>
        <p:nvSpPr>
          <p:cNvPr id="10" name="TextBox 9"/>
          <p:cNvSpPr txBox="1"/>
          <p:nvPr/>
        </p:nvSpPr>
        <p:spPr>
          <a:xfrm>
            <a:off x="4241562" y="3207092"/>
            <a:ext cx="25131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/>
              <a:t>바이트 코드</a:t>
            </a:r>
            <a:r>
              <a:rPr lang="en-US" altLang="ko-KR" sz="1600" dirty="0" smtClean="0"/>
              <a:t>(</a:t>
            </a:r>
            <a:r>
              <a:rPr lang="en-US" altLang="ko-KR" sz="1600" dirty="0" err="1" smtClean="0"/>
              <a:t>Test.class</a:t>
            </a:r>
            <a:r>
              <a:rPr lang="en-US" altLang="ko-KR" sz="1600" dirty="0" smtClean="0"/>
              <a:t>)</a:t>
            </a:r>
            <a:endParaRPr lang="ko-KR" altLang="en-US" sz="1600" dirty="0"/>
          </a:p>
        </p:txBody>
      </p:sp>
      <p:sp>
        <p:nvSpPr>
          <p:cNvPr id="17" name="오른쪽 화살표 16"/>
          <p:cNvSpPr/>
          <p:nvPr/>
        </p:nvSpPr>
        <p:spPr>
          <a:xfrm>
            <a:off x="4389606" y="2453152"/>
            <a:ext cx="285752" cy="19003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18" name="TextBox 17"/>
          <p:cNvSpPr txBox="1"/>
          <p:nvPr/>
        </p:nvSpPr>
        <p:spPr>
          <a:xfrm>
            <a:off x="6747060" y="3400719"/>
            <a:ext cx="1785950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/>
              <a:t>하드웨어</a:t>
            </a:r>
            <a:endParaRPr lang="ko-KR" altLang="en-US" sz="1600" dirty="0"/>
          </a:p>
        </p:txBody>
      </p:sp>
      <p:sp>
        <p:nvSpPr>
          <p:cNvPr id="19" name="TextBox 18"/>
          <p:cNvSpPr txBox="1"/>
          <p:nvPr/>
        </p:nvSpPr>
        <p:spPr>
          <a:xfrm>
            <a:off x="6747060" y="3059668"/>
            <a:ext cx="1785950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/>
              <a:t>운영체제</a:t>
            </a:r>
            <a:endParaRPr lang="ko-KR" altLang="en-US" sz="1600" dirty="0"/>
          </a:p>
        </p:txBody>
      </p:sp>
      <p:sp>
        <p:nvSpPr>
          <p:cNvPr id="20" name="TextBox 19"/>
          <p:cNvSpPr txBox="1"/>
          <p:nvPr/>
        </p:nvSpPr>
        <p:spPr>
          <a:xfrm>
            <a:off x="6747060" y="2711905"/>
            <a:ext cx="1785950" cy="338554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/>
              <a:t>자바 가상 기계</a:t>
            </a:r>
            <a:endParaRPr lang="ko-KR" altLang="en-US" sz="1600" dirty="0"/>
          </a:p>
        </p:txBody>
      </p:sp>
      <p:sp>
        <p:nvSpPr>
          <p:cNvPr id="21" name="오른쪽 화살표 20"/>
          <p:cNvSpPr/>
          <p:nvPr/>
        </p:nvSpPr>
        <p:spPr>
          <a:xfrm>
            <a:off x="6476233" y="2084790"/>
            <a:ext cx="470216" cy="18246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22" name="타원 21"/>
          <p:cNvSpPr/>
          <p:nvPr/>
        </p:nvSpPr>
        <p:spPr>
          <a:xfrm>
            <a:off x="6961374" y="1785926"/>
            <a:ext cx="1500198" cy="85725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자바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프로그램</a:t>
            </a:r>
            <a:r>
              <a:rPr lang="en-US" altLang="ko-KR" sz="1400" dirty="0" smtClean="0"/>
              <a:t>(</a:t>
            </a:r>
            <a:r>
              <a:rPr lang="en-US" altLang="ko-KR" sz="1400" dirty="0" err="1" smtClean="0"/>
              <a:t>Test.class</a:t>
            </a:r>
            <a:r>
              <a:rPr lang="en-US" altLang="ko-KR" sz="1400" dirty="0" smtClean="0"/>
              <a:t>)</a:t>
            </a:r>
            <a:endParaRPr lang="ko-KR" altLang="en-US" sz="1400" dirty="0"/>
          </a:p>
        </p:txBody>
      </p:sp>
      <p:sp>
        <p:nvSpPr>
          <p:cNvPr id="23" name="TextBox 22"/>
          <p:cNvSpPr txBox="1"/>
          <p:nvPr/>
        </p:nvSpPr>
        <p:spPr>
          <a:xfrm>
            <a:off x="611560" y="4667730"/>
            <a:ext cx="2063534" cy="13234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 smtClean="0"/>
              <a:t>if (</a:t>
            </a:r>
            <a:r>
              <a:rPr lang="en-US" altLang="ko-KR" sz="1600" dirty="0" err="1" smtClean="0"/>
              <a:t>i</a:t>
            </a:r>
            <a:r>
              <a:rPr lang="en-US" altLang="ko-KR" sz="1600" dirty="0" smtClean="0"/>
              <a:t>&gt;0) {</a:t>
            </a:r>
          </a:p>
          <a:p>
            <a:pPr lvl="1"/>
            <a:r>
              <a:rPr lang="en-US" altLang="ko-KR" sz="1600" dirty="0" err="1" smtClean="0"/>
              <a:t>i</a:t>
            </a:r>
            <a:r>
              <a:rPr lang="en-US" altLang="ko-KR" sz="1600" dirty="0" smtClean="0"/>
              <a:t> = </a:t>
            </a:r>
            <a:r>
              <a:rPr lang="en-US" altLang="ko-KR" sz="1600" dirty="0" err="1" smtClean="0"/>
              <a:t>i</a:t>
            </a:r>
            <a:r>
              <a:rPr lang="en-US" altLang="ko-KR" sz="1600" dirty="0" smtClean="0"/>
              <a:t>*10;</a:t>
            </a:r>
          </a:p>
          <a:p>
            <a:r>
              <a:rPr lang="en-US" altLang="ko-KR" sz="1600" dirty="0" smtClean="0"/>
              <a:t>}</a:t>
            </a:r>
          </a:p>
          <a:p>
            <a:r>
              <a:rPr lang="en-US" altLang="ko-KR" sz="1600" dirty="0" err="1" smtClean="0"/>
              <a:t>i</a:t>
            </a:r>
            <a:r>
              <a:rPr lang="en-US" altLang="ko-KR" sz="1600" dirty="0" smtClean="0"/>
              <a:t> = </a:t>
            </a:r>
            <a:r>
              <a:rPr lang="en-US" altLang="ko-KR" sz="1600" dirty="0" err="1" smtClean="0"/>
              <a:t>i</a:t>
            </a:r>
            <a:r>
              <a:rPr lang="en-US" altLang="ko-KR" sz="1600" dirty="0" smtClean="0"/>
              <a:t> – j;</a:t>
            </a:r>
          </a:p>
          <a:p>
            <a:r>
              <a:rPr lang="en-US" altLang="ko-KR" sz="1600" dirty="0" err="1" smtClean="0"/>
              <a:t>cout</a:t>
            </a:r>
            <a:r>
              <a:rPr lang="en-US" altLang="ko-KR" sz="1600" dirty="0" smtClean="0"/>
              <a:t> &lt;&lt; </a:t>
            </a:r>
            <a:r>
              <a:rPr lang="en-US" altLang="ko-KR" sz="1600" dirty="0" err="1" smtClean="0"/>
              <a:t>i</a:t>
            </a:r>
            <a:r>
              <a:rPr lang="en-US" altLang="ko-KR" sz="1600" dirty="0" smtClean="0"/>
              <a:t>;</a:t>
            </a:r>
          </a:p>
        </p:txBody>
      </p:sp>
      <p:sp>
        <p:nvSpPr>
          <p:cNvPr id="24" name="타원 23"/>
          <p:cNvSpPr/>
          <p:nvPr/>
        </p:nvSpPr>
        <p:spPr>
          <a:xfrm>
            <a:off x="2960846" y="4869902"/>
            <a:ext cx="1428760" cy="75080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tx1"/>
                </a:solidFill>
              </a:rPr>
              <a:t>컴파일러</a:t>
            </a:r>
            <a:r>
              <a:rPr lang="en-US" altLang="ko-KR" sz="1600" dirty="0" smtClean="0">
                <a:solidFill>
                  <a:schemeClr val="tx1"/>
                </a:solidFill>
              </a:rPr>
              <a:t>/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링커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25" name="오른쪽 화살표 24"/>
          <p:cNvSpPr/>
          <p:nvPr/>
        </p:nvSpPr>
        <p:spPr>
          <a:xfrm>
            <a:off x="2675094" y="5179938"/>
            <a:ext cx="285752" cy="19003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26" name="TextBox 25"/>
          <p:cNvSpPr txBox="1"/>
          <p:nvPr/>
        </p:nvSpPr>
        <p:spPr>
          <a:xfrm>
            <a:off x="4675358" y="4584150"/>
            <a:ext cx="1785950" cy="13234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 smtClean="0"/>
              <a:t>0101000001000101011011110101101010100101111101010101001010101110001100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69535" y="5977898"/>
            <a:ext cx="19475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/>
              <a:t>소스 파일</a:t>
            </a:r>
            <a:r>
              <a:rPr lang="en-US" altLang="ko-KR" sz="1600" dirty="0" smtClean="0"/>
              <a:t>(Test.cpp)</a:t>
            </a:r>
            <a:endParaRPr lang="ko-KR" altLang="en-US" sz="1600" dirty="0"/>
          </a:p>
        </p:txBody>
      </p:sp>
      <p:sp>
        <p:nvSpPr>
          <p:cNvPr id="28" name="TextBox 27"/>
          <p:cNvSpPr txBox="1"/>
          <p:nvPr/>
        </p:nvSpPr>
        <p:spPr>
          <a:xfrm>
            <a:off x="4208072" y="5906460"/>
            <a:ext cx="28114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/>
              <a:t>바이너리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실행 파일</a:t>
            </a:r>
            <a:r>
              <a:rPr lang="en-US" altLang="ko-KR" sz="1600" dirty="0" smtClean="0"/>
              <a:t>(Test.exe)</a:t>
            </a:r>
            <a:endParaRPr lang="ko-KR" altLang="en-US" sz="1600" dirty="0"/>
          </a:p>
        </p:txBody>
      </p:sp>
      <p:sp>
        <p:nvSpPr>
          <p:cNvPr id="29" name="오른쪽 화살표 28"/>
          <p:cNvSpPr/>
          <p:nvPr/>
        </p:nvSpPr>
        <p:spPr>
          <a:xfrm>
            <a:off x="4389606" y="5144926"/>
            <a:ext cx="285752" cy="19003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30" name="TextBox 29"/>
          <p:cNvSpPr txBox="1"/>
          <p:nvPr/>
        </p:nvSpPr>
        <p:spPr>
          <a:xfrm>
            <a:off x="6818498" y="5615297"/>
            <a:ext cx="1785950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/>
              <a:t>하드웨어</a:t>
            </a:r>
            <a:endParaRPr lang="ko-KR" altLang="en-US" sz="1600" dirty="0"/>
          </a:p>
        </p:txBody>
      </p:sp>
      <p:sp>
        <p:nvSpPr>
          <p:cNvPr id="31" name="TextBox 30"/>
          <p:cNvSpPr txBox="1"/>
          <p:nvPr/>
        </p:nvSpPr>
        <p:spPr>
          <a:xfrm>
            <a:off x="6818498" y="5274246"/>
            <a:ext cx="1785950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smtClean="0"/>
              <a:t>운영체제</a:t>
            </a:r>
            <a:endParaRPr lang="ko-KR" altLang="en-US" sz="1600" dirty="0"/>
          </a:p>
        </p:txBody>
      </p:sp>
      <p:sp>
        <p:nvSpPr>
          <p:cNvPr id="34" name="타원 33"/>
          <p:cNvSpPr/>
          <p:nvPr/>
        </p:nvSpPr>
        <p:spPr>
          <a:xfrm>
            <a:off x="6961374" y="4406262"/>
            <a:ext cx="1500198" cy="85725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C++ </a:t>
            </a:r>
            <a:r>
              <a:rPr lang="ko-KR" altLang="en-US" sz="1400" dirty="0" smtClean="0"/>
              <a:t>프로그램</a:t>
            </a:r>
            <a:r>
              <a:rPr lang="en-US" altLang="ko-KR" sz="1400" dirty="0" smtClean="0"/>
              <a:t>(Test.exe)</a:t>
            </a:r>
            <a:endParaRPr lang="ko-KR" altLang="en-US" sz="1400" dirty="0"/>
          </a:p>
        </p:txBody>
      </p:sp>
      <p:sp>
        <p:nvSpPr>
          <p:cNvPr id="39" name="타원 38"/>
          <p:cNvSpPr/>
          <p:nvPr/>
        </p:nvSpPr>
        <p:spPr>
          <a:xfrm>
            <a:off x="2960846" y="2178128"/>
            <a:ext cx="1428760" cy="75080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tx1"/>
                </a:solidFill>
              </a:rPr>
              <a:t>컴파일러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35" name="오른쪽 화살표 34"/>
          <p:cNvSpPr/>
          <p:nvPr/>
        </p:nvSpPr>
        <p:spPr>
          <a:xfrm>
            <a:off x="6461308" y="4763452"/>
            <a:ext cx="470216" cy="18246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</p:spTree>
    <p:extLst>
      <p:ext uri="{BB962C8B-B14F-4D97-AF65-F5344CB8AC3E}">
        <p14:creationId xmlns:p14="http://schemas.microsoft.com/office/powerpoint/2010/main" val="418754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Tip: </a:t>
            </a:r>
            <a:r>
              <a:rPr lang="ko-KR" altLang="en-US" dirty="0" smtClean="0"/>
              <a:t>자바와 </a:t>
            </a:r>
            <a:r>
              <a:rPr lang="en-US" altLang="ko-KR" dirty="0" smtClean="0"/>
              <a:t>C/C++</a:t>
            </a:r>
            <a:r>
              <a:rPr lang="ko-KR" altLang="en-US" dirty="0" smtClean="0"/>
              <a:t>실행 환경 및 과정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16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자바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컴파일러가 바로 바이트 </a:t>
            </a:r>
            <a:r>
              <a:rPr lang="ko-KR" altLang="en-US" dirty="0" err="1" smtClean="0"/>
              <a:t>코드한</a:t>
            </a:r>
            <a:r>
              <a:rPr lang="ko-KR" altLang="en-US" dirty="0"/>
              <a:t> 후 </a:t>
            </a:r>
            <a:r>
              <a:rPr lang="ko-KR" altLang="en-US" dirty="0" smtClean="0"/>
              <a:t>링크 </a:t>
            </a:r>
            <a:r>
              <a:rPr lang="ko-KR" altLang="en-US" dirty="0"/>
              <a:t>과정 </a:t>
            </a:r>
            <a:r>
              <a:rPr lang="ko-KR" altLang="en-US" dirty="0" smtClean="0"/>
              <a:t>없음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바이트 코드는 </a:t>
            </a:r>
            <a:r>
              <a:rPr lang="en-US" altLang="ko-KR" dirty="0" smtClean="0"/>
              <a:t>JVM</a:t>
            </a:r>
            <a:r>
              <a:rPr lang="ko-KR" altLang="en-US" dirty="0" smtClean="0"/>
              <a:t>에서</a:t>
            </a:r>
            <a:r>
              <a:rPr lang="ko-KR" altLang="en-US" dirty="0"/>
              <a:t>만</a:t>
            </a:r>
            <a:r>
              <a:rPr lang="ko-KR" altLang="en-US" dirty="0" smtClean="0"/>
              <a:t> 실행 가능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자바는 필요한 클래스들을 </a:t>
            </a:r>
            <a:r>
              <a:rPr lang="ko-KR" altLang="en-US" dirty="0"/>
              <a:t>프로그램 실행 중에 동적으로 </a:t>
            </a:r>
            <a:r>
              <a:rPr lang="ko-KR" altLang="en-US" dirty="0" smtClean="0"/>
              <a:t>로딩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동적 로딩은 </a:t>
            </a:r>
            <a:r>
              <a:rPr lang="en-US" altLang="ko-KR" dirty="0" smtClean="0"/>
              <a:t>JVM</a:t>
            </a:r>
            <a:r>
              <a:rPr lang="ko-KR" altLang="en-US" dirty="0"/>
              <a:t>에 포함된 클래스 </a:t>
            </a:r>
            <a:r>
              <a:rPr lang="ko-KR" altLang="en-US" dirty="0" err="1" smtClean="0"/>
              <a:t>로더에</a:t>
            </a:r>
            <a:r>
              <a:rPr lang="ko-KR" altLang="en-US" dirty="0" smtClean="0"/>
              <a:t> 의해 이루어짐</a:t>
            </a:r>
            <a:endParaRPr lang="en-US" altLang="ko-KR" dirty="0" smtClean="0"/>
          </a:p>
          <a:p>
            <a:pPr lvl="2"/>
            <a:r>
              <a:rPr lang="en-US" altLang="ko-KR" dirty="0" err="1" smtClean="0"/>
              <a:t>ClassLoader</a:t>
            </a:r>
            <a:r>
              <a:rPr lang="en-US" altLang="ko-KR" dirty="0" smtClean="0"/>
              <a:t>  </a:t>
            </a:r>
            <a:r>
              <a:rPr lang="ko-KR" altLang="en-US" dirty="0" smtClean="0"/>
              <a:t>클래스를 이용하여 개발자가 직접 클래스 로딩가능</a:t>
            </a:r>
            <a:endParaRPr lang="en-US" altLang="ko-KR" dirty="0" smtClean="0"/>
          </a:p>
          <a:p>
            <a:r>
              <a:rPr lang="en-US" altLang="ko-KR" dirty="0" smtClean="0"/>
              <a:t>C/C++</a:t>
            </a:r>
          </a:p>
          <a:p>
            <a:pPr lvl="1"/>
            <a:r>
              <a:rPr lang="ko-KR" altLang="en-US" dirty="0" smtClean="0"/>
              <a:t>컴파일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C/C++</a:t>
            </a:r>
            <a:r>
              <a:rPr lang="ko-KR" altLang="en-US" dirty="0" smtClean="0"/>
              <a:t>에서는 컴파일러가 중간 단계인 목적 코드를 생성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링크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링커가</a:t>
            </a:r>
            <a:r>
              <a:rPr lang="ko-KR" altLang="en-US" dirty="0" smtClean="0"/>
              <a:t> 목적 코드와 라이브러리 연결</a:t>
            </a:r>
            <a:r>
              <a:rPr lang="en-US" altLang="ko-KR" dirty="0" smtClean="0"/>
              <a:t>,</a:t>
            </a:r>
            <a:r>
              <a:rPr lang="ko-KR" altLang="en-US" dirty="0" smtClean="0"/>
              <a:t> 실행 가능한 </a:t>
            </a:r>
            <a:r>
              <a:rPr lang="ko-KR" altLang="en-US" dirty="0"/>
              <a:t>최종 실행 </a:t>
            </a:r>
            <a:r>
              <a:rPr lang="ko-KR" altLang="en-US" dirty="0" smtClean="0"/>
              <a:t>파일 생성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정적 라이브러리는 실행 파일에 포함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실행 파일 크기가 커짐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동적 라이브러리의 경우는 실행 중에 동적 링크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목적 코드 및 실행 파일은 플랫폼에 따라 다름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플랫폼이 바뀌거나 다른 플랫폼에서 실행시키려면 다시 컴파일 및 링크</a:t>
            </a:r>
            <a:endParaRPr lang="en-US" altLang="ko-KR" dirty="0" smtClean="0"/>
          </a:p>
          <a:p>
            <a:pPr lvl="1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3993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JDK</a:t>
            </a:r>
            <a:r>
              <a:rPr lang="ko-KR" altLang="en-US" smtClean="0"/>
              <a:t>와 </a:t>
            </a:r>
            <a:r>
              <a:rPr lang="en-US" altLang="ko-KR" smtClean="0"/>
              <a:t>JRE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altLang="ko-KR" dirty="0" smtClean="0"/>
              <a:t>JDK(Java Development Kit)</a:t>
            </a:r>
          </a:p>
          <a:p>
            <a:pPr lvl="1"/>
            <a:r>
              <a:rPr lang="ko-KR" altLang="en-US" dirty="0" smtClean="0"/>
              <a:t>자바 응용 개발 환경</a:t>
            </a:r>
            <a:r>
              <a:rPr lang="en-US" altLang="ko-KR" dirty="0" smtClean="0"/>
              <a:t>. </a:t>
            </a:r>
            <a:r>
              <a:rPr lang="ko-KR" altLang="en-US" dirty="0" smtClean="0"/>
              <a:t>개발에 필요한 도구 포함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컴파일러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컴파일된</a:t>
            </a:r>
            <a:r>
              <a:rPr lang="ko-KR" altLang="en-US" dirty="0" smtClean="0"/>
              <a:t> 자바 </a:t>
            </a:r>
            <a:r>
              <a:rPr lang="en-US" altLang="ko-KR" dirty="0" smtClean="0"/>
              <a:t>API</a:t>
            </a:r>
            <a:r>
              <a:rPr lang="ko-KR" altLang="en-US" dirty="0" smtClean="0"/>
              <a:t> 클래스들이 들어 있는 모듈</a:t>
            </a:r>
            <a:r>
              <a:rPr lang="en-US" altLang="ko-KR" dirty="0" smtClean="0"/>
              <a:t> </a:t>
            </a:r>
            <a:r>
              <a:rPr lang="ko-KR" altLang="en-US" dirty="0" smtClean="0"/>
              <a:t>파일들</a:t>
            </a:r>
            <a:r>
              <a:rPr lang="en-US" altLang="ko-KR" dirty="0" smtClean="0"/>
              <a:t>, </a:t>
            </a:r>
            <a:r>
              <a:rPr lang="ko-KR" altLang="en-US" dirty="0" smtClean="0"/>
              <a:t>샘플</a:t>
            </a:r>
            <a:r>
              <a:rPr lang="en-US" altLang="ko-KR" dirty="0" smtClean="0"/>
              <a:t> </a:t>
            </a:r>
            <a:r>
              <a:rPr lang="ko-KR" altLang="en-US" dirty="0" smtClean="0"/>
              <a:t>등 포함</a:t>
            </a:r>
            <a:endParaRPr lang="en-US" altLang="ko-KR" dirty="0" smtClean="0"/>
          </a:p>
          <a:p>
            <a:r>
              <a:rPr lang="en-US" altLang="ko-KR" dirty="0" smtClean="0"/>
              <a:t>JRE(Java Runtime Environment)</a:t>
            </a:r>
          </a:p>
          <a:p>
            <a:pPr lvl="1"/>
            <a:r>
              <a:rPr lang="ko-KR" altLang="en-US" dirty="0" smtClean="0"/>
              <a:t>자바 실행 환경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r>
              <a:rPr lang="en-US" altLang="ko-KR" dirty="0" smtClean="0"/>
              <a:t>JVM</a:t>
            </a:r>
            <a:r>
              <a:rPr lang="ko-KR" altLang="en-US" dirty="0" smtClean="0"/>
              <a:t> 포함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컴파일된</a:t>
            </a:r>
            <a:r>
              <a:rPr lang="ko-KR" altLang="en-US" dirty="0" smtClean="0"/>
              <a:t> 자바 </a:t>
            </a:r>
            <a:r>
              <a:rPr lang="en-US" altLang="ko-KR" dirty="0" smtClean="0"/>
              <a:t>API </a:t>
            </a:r>
            <a:r>
              <a:rPr lang="ko-KR" altLang="en-US" dirty="0" smtClean="0"/>
              <a:t>들이 들어 있는 모듈 파일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개발자가 아닌 경우 </a:t>
            </a:r>
            <a:r>
              <a:rPr lang="en-US" altLang="ko-KR" dirty="0" smtClean="0"/>
              <a:t>JRE</a:t>
            </a:r>
            <a:r>
              <a:rPr lang="ko-KR" altLang="en-US" dirty="0" smtClean="0"/>
              <a:t>만 따로 다운 가능</a:t>
            </a:r>
            <a:endParaRPr lang="en-US" altLang="ko-KR" dirty="0" smtClean="0"/>
          </a:p>
          <a:p>
            <a:r>
              <a:rPr lang="en-US" altLang="ko-KR" dirty="0" smtClean="0"/>
              <a:t>JDK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JRE</a:t>
            </a:r>
            <a:r>
              <a:rPr lang="ko-KR" altLang="en-US" dirty="0" smtClean="0"/>
              <a:t>의 개발 및 배포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오라클의 </a:t>
            </a:r>
            <a:r>
              <a:rPr lang="en-US" altLang="ko-KR" dirty="0" smtClean="0"/>
              <a:t>Technology Network</a:t>
            </a:r>
            <a:r>
              <a:rPr lang="ko-KR" altLang="en-US" dirty="0" smtClean="0"/>
              <a:t>의 자바 사이트에서 다운로드</a:t>
            </a:r>
            <a:endParaRPr lang="en-US" altLang="ko-KR" dirty="0" smtClean="0"/>
          </a:p>
          <a:p>
            <a:pPr lvl="2"/>
            <a:r>
              <a:rPr lang="en-US" altLang="ko-KR" dirty="0" smtClean="0">
                <a:hlinkClick r:id="rId2"/>
              </a:rPr>
              <a:t>http://www.oracle.com/technetwork/java/index.html</a:t>
            </a:r>
          </a:p>
          <a:p>
            <a:r>
              <a:rPr lang="en-US" altLang="ko-KR" dirty="0" smtClean="0"/>
              <a:t>JDK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bin </a:t>
            </a:r>
            <a:r>
              <a:rPr lang="ko-KR" altLang="en-US" dirty="0" smtClean="0"/>
              <a:t>디렉터리에 포함된 주요 개발 도구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javac</a:t>
            </a:r>
            <a:r>
              <a:rPr lang="en-US" altLang="ko-KR" dirty="0" smtClean="0"/>
              <a:t> - </a:t>
            </a:r>
            <a:r>
              <a:rPr lang="ko-KR" altLang="en-US" dirty="0" smtClean="0"/>
              <a:t>자바 소스를 바이트 코드로 변환하는 컴파일러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java - </a:t>
            </a:r>
            <a:r>
              <a:rPr lang="ko-KR" altLang="en-US" dirty="0" smtClean="0"/>
              <a:t>자바</a:t>
            </a:r>
            <a:r>
              <a:rPr lang="en-US" altLang="ko-KR" dirty="0" smtClean="0"/>
              <a:t> </a:t>
            </a:r>
            <a:r>
              <a:rPr lang="ko-KR" altLang="en-US" dirty="0" smtClean="0"/>
              <a:t>응용프로그램 </a:t>
            </a:r>
            <a:r>
              <a:rPr lang="ko-KR" altLang="en-US" dirty="0" err="1" smtClean="0"/>
              <a:t>실행기</a:t>
            </a:r>
            <a:r>
              <a:rPr lang="en-US" altLang="ko-KR" dirty="0" smtClean="0"/>
              <a:t>. </a:t>
            </a:r>
            <a:r>
              <a:rPr lang="ko-KR" altLang="en-US" dirty="0" smtClean="0"/>
              <a:t>자바 가상 기계를 작동시켜 자바프로그램 실행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javadoc</a:t>
            </a:r>
            <a:r>
              <a:rPr lang="en-US" altLang="ko-KR" dirty="0" smtClean="0"/>
              <a:t> – </a:t>
            </a:r>
            <a:r>
              <a:rPr lang="ko-KR" altLang="en-US" dirty="0" smtClean="0"/>
              <a:t>자바 소스로부터 </a:t>
            </a:r>
            <a:r>
              <a:rPr lang="en-US" altLang="ko-KR" dirty="0" smtClean="0"/>
              <a:t>HTML </a:t>
            </a:r>
            <a:r>
              <a:rPr lang="ko-KR" altLang="en-US" dirty="0" smtClean="0"/>
              <a:t>형식의 </a:t>
            </a:r>
            <a:r>
              <a:rPr lang="en-US" altLang="ko-KR" dirty="0" smtClean="0"/>
              <a:t>API </a:t>
            </a:r>
            <a:r>
              <a:rPr lang="ko-KR" altLang="en-US" dirty="0" smtClean="0"/>
              <a:t>도큐먼트 생성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jar – </a:t>
            </a:r>
            <a:r>
              <a:rPr lang="ko-KR" altLang="en-US" dirty="0" smtClean="0"/>
              <a:t>자바 클래스들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패키지포함</a:t>
            </a:r>
            <a:r>
              <a:rPr lang="en-US" altLang="ko-KR" dirty="0" smtClean="0"/>
              <a:t>)</a:t>
            </a:r>
            <a:r>
              <a:rPr lang="ko-KR" altLang="en-US" dirty="0" smtClean="0"/>
              <a:t>을 압축한 자바 아카이브 파일</a:t>
            </a:r>
            <a:r>
              <a:rPr lang="en-US" altLang="ko-KR" dirty="0" smtClean="0"/>
              <a:t>(.jar) </a:t>
            </a:r>
            <a:r>
              <a:rPr lang="ko-KR" altLang="en-US" dirty="0" smtClean="0"/>
              <a:t>생성</a:t>
            </a:r>
            <a:r>
              <a:rPr lang="en-US" altLang="ko-KR" dirty="0" smtClean="0"/>
              <a:t> </a:t>
            </a:r>
            <a:r>
              <a:rPr lang="ko-KR" altLang="en-US" dirty="0" smtClean="0"/>
              <a:t>관리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jmod</a:t>
            </a:r>
            <a:r>
              <a:rPr lang="en-US" altLang="ko-KR" dirty="0" smtClean="0"/>
              <a:t>: </a:t>
            </a:r>
            <a:r>
              <a:rPr lang="ko-KR" altLang="en-US" dirty="0" smtClean="0"/>
              <a:t>자바의 모듈 파일</a:t>
            </a:r>
            <a:r>
              <a:rPr lang="en-US" altLang="ko-KR" dirty="0" smtClean="0"/>
              <a:t>(.</a:t>
            </a:r>
            <a:r>
              <a:rPr lang="en-US" altLang="ko-KR" dirty="0" err="1" smtClean="0"/>
              <a:t>jmod</a:t>
            </a:r>
            <a:r>
              <a:rPr lang="en-US" altLang="ko-KR" dirty="0" smtClean="0"/>
              <a:t>)</a:t>
            </a:r>
            <a:r>
              <a:rPr lang="ko-KR" altLang="en-US" dirty="0" smtClean="0"/>
              <a:t>을 만들거나 모듈 파일의 내용 출력</a:t>
            </a:r>
          </a:p>
          <a:p>
            <a:pPr lvl="1"/>
            <a:r>
              <a:rPr lang="en-US" altLang="ko-KR" dirty="0" err="1" smtClean="0"/>
              <a:t>jlink</a:t>
            </a:r>
            <a:r>
              <a:rPr lang="en-US" altLang="ko-KR" dirty="0" smtClean="0"/>
              <a:t>: </a:t>
            </a:r>
            <a:r>
              <a:rPr lang="ko-KR" altLang="en-US" dirty="0" smtClean="0"/>
              <a:t>응용프로그램에 맞춘 맞춤형</a:t>
            </a:r>
            <a:r>
              <a:rPr lang="en-US" altLang="ko-KR" dirty="0" smtClean="0"/>
              <a:t>(custom) JRE </a:t>
            </a:r>
            <a:r>
              <a:rPr lang="ko-KR" altLang="en-US" dirty="0" smtClean="0"/>
              <a:t>제공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jdb</a:t>
            </a:r>
            <a:r>
              <a:rPr lang="en-US" altLang="ko-KR" dirty="0" smtClean="0"/>
              <a:t> - </a:t>
            </a:r>
            <a:r>
              <a:rPr lang="ko-KR" altLang="en-US" dirty="0"/>
              <a:t>자바 응용프로그램의 실행 중 오류를 찾는 데 사용하는 </a:t>
            </a:r>
            <a:r>
              <a:rPr lang="ko-KR" altLang="en-US" dirty="0" err="1"/>
              <a:t>디버거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javap</a:t>
            </a:r>
            <a:r>
              <a:rPr lang="en-US" altLang="ko-KR" dirty="0" smtClean="0"/>
              <a:t> - </a:t>
            </a:r>
            <a:r>
              <a:rPr lang="ko-KR" altLang="en-US" dirty="0" smtClean="0"/>
              <a:t>클래스 파일의 바이트 코드를 소스와 함께 보여주는 </a:t>
            </a:r>
            <a:r>
              <a:rPr lang="ko-KR" altLang="en-US" dirty="0" err="1" smtClean="0"/>
              <a:t>디어셈블러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8650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Java SE </a:t>
            </a:r>
            <a:r>
              <a:rPr lang="ko-KR" altLang="en-US" dirty="0" smtClean="0"/>
              <a:t>구성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18</a:t>
            </a:fld>
            <a:endParaRPr lang="ko-KR" altLang="en-US"/>
          </a:p>
        </p:txBody>
      </p:sp>
      <p:sp>
        <p:nvSpPr>
          <p:cNvPr id="5" name="TextBox 4">
            <a:hlinkClick r:id="rId2"/>
          </p:cNvPr>
          <p:cNvSpPr txBox="1"/>
          <p:nvPr/>
        </p:nvSpPr>
        <p:spPr>
          <a:xfrm>
            <a:off x="1331640" y="6388155"/>
            <a:ext cx="71828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Java SE</a:t>
            </a:r>
            <a:r>
              <a:rPr lang="ko-KR" altLang="en-US" sz="1400" dirty="0"/>
              <a:t>의 </a:t>
            </a:r>
            <a:r>
              <a:rPr lang="ko-KR" altLang="en-US" sz="1400" dirty="0" smtClean="0"/>
              <a:t>구성</a:t>
            </a:r>
            <a:r>
              <a:rPr lang="en-US" altLang="ko-KR" sz="1400" dirty="0" smtClean="0"/>
              <a:t>(</a:t>
            </a:r>
            <a:r>
              <a:rPr lang="ko-KR" altLang="en-US" sz="1400" dirty="0"/>
              <a:t>출처</a:t>
            </a:r>
            <a:r>
              <a:rPr lang="en-US" altLang="ko-KR" sz="1400" dirty="0"/>
              <a:t>: http://www.oracle.com/technetwork/java/javase/tech/index.html)</a:t>
            </a:r>
            <a:endParaRPr lang="ko-KR" altLang="en-US" sz="1400" dirty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192" y="1412776"/>
            <a:ext cx="7926312" cy="477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540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JDK </a:t>
            </a:r>
            <a:r>
              <a:rPr lang="ko-KR" altLang="en-US" dirty="0" smtClean="0"/>
              <a:t>설치 후 디렉터리 구조</a:t>
            </a:r>
            <a:endParaRPr lang="ko-KR" altLang="en-US" dirty="0"/>
          </a:p>
        </p:txBody>
      </p:sp>
      <p:sp>
        <p:nvSpPr>
          <p:cNvPr id="33" name="슬라이드 번호 개체 틀 3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19</a:t>
            </a:fld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1700808"/>
            <a:ext cx="7125635" cy="36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802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컴퓨터와 소프트웨어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컴퓨터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메인프레임</a:t>
            </a:r>
            <a:r>
              <a:rPr lang="en-US" altLang="ko-KR" dirty="0" smtClean="0"/>
              <a:t>, PC, </a:t>
            </a:r>
            <a:r>
              <a:rPr lang="ko-KR" altLang="en-US" dirty="0" err="1" smtClean="0"/>
              <a:t>태블릿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스마트폰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원칩</a:t>
            </a:r>
            <a:r>
              <a:rPr lang="ko-KR" altLang="en-US" dirty="0" smtClean="0"/>
              <a:t> 컴퓨터</a:t>
            </a:r>
            <a:endParaRPr lang="en-US" altLang="ko-KR" dirty="0" smtClean="0"/>
          </a:p>
          <a:p>
            <a:r>
              <a:rPr lang="ko-KR" altLang="en-US" dirty="0" smtClean="0"/>
              <a:t>소프트웨어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3140968"/>
            <a:ext cx="8219990" cy="3096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636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자바의 </a:t>
            </a:r>
            <a:r>
              <a:rPr lang="ko-KR" altLang="en-US" dirty="0" err="1" smtClean="0"/>
              <a:t>배포판</a:t>
            </a:r>
            <a:r>
              <a:rPr lang="ko-KR" altLang="en-US" dirty="0" smtClean="0"/>
              <a:t> 종류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20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 dirty="0" err="1" smtClean="0"/>
              <a:t>오라클은</a:t>
            </a:r>
            <a:r>
              <a:rPr lang="ko-KR" altLang="en-US" dirty="0" smtClean="0"/>
              <a:t> 개발 환경에 따라 다양한 자바 </a:t>
            </a:r>
            <a:r>
              <a:rPr lang="ko-KR" altLang="en-US" dirty="0" err="1" smtClean="0"/>
              <a:t>배포판</a:t>
            </a:r>
            <a:r>
              <a:rPr lang="ko-KR" altLang="en-US" dirty="0" smtClean="0"/>
              <a:t> 제공</a:t>
            </a:r>
            <a:endParaRPr lang="en-US" altLang="ko-KR" dirty="0" smtClean="0"/>
          </a:p>
          <a:p>
            <a:r>
              <a:rPr lang="en-US" altLang="ko-KR" dirty="0" smtClean="0"/>
              <a:t>Java SE</a:t>
            </a:r>
          </a:p>
          <a:p>
            <a:pPr lvl="1"/>
            <a:r>
              <a:rPr lang="ko-KR" altLang="en-US" dirty="0" smtClean="0"/>
              <a:t>자바 표준 </a:t>
            </a:r>
            <a:r>
              <a:rPr lang="ko-KR" altLang="en-US" dirty="0" err="1" smtClean="0"/>
              <a:t>배포판</a:t>
            </a:r>
            <a:r>
              <a:rPr lang="en-US" altLang="ko-KR" dirty="0" smtClean="0"/>
              <a:t>(Standard Edition)</a:t>
            </a:r>
          </a:p>
          <a:p>
            <a:pPr lvl="1"/>
            <a:r>
              <a:rPr lang="ko-KR" altLang="en-US" dirty="0" err="1" smtClean="0"/>
              <a:t>데스크탑과</a:t>
            </a:r>
            <a:r>
              <a:rPr lang="ko-KR" altLang="en-US" dirty="0" smtClean="0"/>
              <a:t> 서버 응용 개발 플랫폼</a:t>
            </a:r>
            <a:endParaRPr lang="en-US" altLang="ko-KR" dirty="0" smtClean="0"/>
          </a:p>
          <a:p>
            <a:r>
              <a:rPr lang="en-US" altLang="ko-KR" dirty="0" smtClean="0"/>
              <a:t>Java ME</a:t>
            </a:r>
          </a:p>
          <a:p>
            <a:pPr lvl="1"/>
            <a:r>
              <a:rPr lang="ko-KR" altLang="en-US" dirty="0" smtClean="0"/>
              <a:t>자바 마이크로 </a:t>
            </a:r>
            <a:r>
              <a:rPr lang="ko-KR" altLang="en-US" dirty="0" err="1" smtClean="0"/>
              <a:t>배포판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휴대 전화나 </a:t>
            </a:r>
            <a:r>
              <a:rPr lang="en-US" altLang="ko-KR" dirty="0" smtClean="0"/>
              <a:t>PDA, </a:t>
            </a:r>
            <a:r>
              <a:rPr lang="ko-KR" altLang="en-US" dirty="0" err="1" smtClean="0"/>
              <a:t>셋톱박스</a:t>
            </a:r>
            <a:r>
              <a:rPr lang="ko-KR" altLang="en-US" dirty="0" smtClean="0"/>
              <a:t> 등 제한된 리소스를 갖는 하드웨어에서 응용 개발을 위한 플랫폼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가장 작은 메모리 </a:t>
            </a:r>
            <a:r>
              <a:rPr lang="ko-KR" altLang="en-US" dirty="0" err="1" smtClean="0"/>
              <a:t>풋프린트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Java SE</a:t>
            </a:r>
            <a:r>
              <a:rPr lang="ko-KR" altLang="en-US" dirty="0" smtClean="0"/>
              <a:t>의 </a:t>
            </a:r>
            <a:r>
              <a:rPr lang="ko-KR" altLang="en-US" dirty="0" err="1" smtClean="0"/>
              <a:t>서브셋</a:t>
            </a:r>
            <a:r>
              <a:rPr lang="ko-KR" altLang="en-US" dirty="0" smtClean="0"/>
              <a:t> </a:t>
            </a:r>
            <a:r>
              <a:rPr lang="en-US" altLang="ko-KR" dirty="0" smtClean="0"/>
              <a:t>+ </a:t>
            </a:r>
            <a:r>
              <a:rPr lang="ko-KR" altLang="en-US" dirty="0" err="1" smtClean="0"/>
              <a:t>임베디드</a:t>
            </a:r>
            <a:r>
              <a:rPr lang="ko-KR" altLang="en-US" dirty="0" smtClean="0"/>
              <a:t> 및 가전 제품을 위한 </a:t>
            </a:r>
            <a:r>
              <a:rPr lang="en-US" altLang="ko-KR" dirty="0" smtClean="0"/>
              <a:t>API </a:t>
            </a:r>
            <a:r>
              <a:rPr lang="ko-KR" altLang="en-US" dirty="0" smtClean="0"/>
              <a:t>정의</a:t>
            </a:r>
            <a:endParaRPr lang="en-US" altLang="ko-KR" dirty="0" smtClean="0"/>
          </a:p>
          <a:p>
            <a:r>
              <a:rPr lang="en-US" altLang="ko-KR" dirty="0" smtClean="0"/>
              <a:t>Java EE</a:t>
            </a:r>
          </a:p>
          <a:p>
            <a:pPr lvl="1"/>
            <a:r>
              <a:rPr lang="ko-KR" altLang="en-US" dirty="0" smtClean="0"/>
              <a:t>자바 기업용 </a:t>
            </a:r>
            <a:r>
              <a:rPr lang="ko-KR" altLang="en-US" dirty="0" err="1"/>
              <a:t>배</a:t>
            </a:r>
            <a:r>
              <a:rPr lang="ko-KR" altLang="en-US" dirty="0" err="1" smtClean="0"/>
              <a:t>포판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자바를 이용한 다중 사용자</a:t>
            </a:r>
            <a:r>
              <a:rPr lang="en-US" altLang="ko-KR" dirty="0" smtClean="0"/>
              <a:t>, </a:t>
            </a:r>
            <a:r>
              <a:rPr lang="ko-KR" altLang="en-US" dirty="0" smtClean="0"/>
              <a:t>기업용 응용 개발을 위한 플랫폼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Java SE + </a:t>
            </a:r>
            <a:r>
              <a:rPr lang="ko-KR" altLang="en-US" dirty="0" smtClean="0"/>
              <a:t>인터넷 기반의 서버사이드 컴퓨팅 관련 </a:t>
            </a:r>
            <a:r>
              <a:rPr lang="en-US" altLang="ko-KR" dirty="0" smtClean="0"/>
              <a:t>API</a:t>
            </a:r>
            <a:r>
              <a:rPr lang="ko-KR" altLang="en-US" dirty="0" smtClean="0"/>
              <a:t> 추가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115891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나는 누구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21</a:t>
            </a:fld>
            <a:endParaRPr lang="ko-KR" alt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9388" y="1600200"/>
            <a:ext cx="3705225" cy="3657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3296651" y="5440871"/>
            <a:ext cx="25506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(</a:t>
            </a:r>
            <a:r>
              <a:rPr lang="ko-KR" altLang="en-US" dirty="0"/>
              <a:t>사진 출처 </a:t>
            </a:r>
            <a:r>
              <a:rPr lang="en-US" altLang="ko-KR" dirty="0"/>
              <a:t>: </a:t>
            </a:r>
            <a:r>
              <a:rPr lang="ko-KR" altLang="en-US" dirty="0" err="1" smtClean="0"/>
              <a:t>위키</a:t>
            </a:r>
            <a:r>
              <a:rPr lang="ko-KR" altLang="en-US" dirty="0" smtClean="0"/>
              <a:t> 백과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3444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자바 </a:t>
            </a:r>
            <a:r>
              <a:rPr lang="en-US" altLang="ko-KR" smtClean="0"/>
              <a:t>API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22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자바 </a:t>
            </a:r>
            <a:r>
              <a:rPr lang="en-US" altLang="ko-KR" dirty="0" smtClean="0"/>
              <a:t>API(Application Programming Interface)</a:t>
            </a:r>
            <a:r>
              <a:rPr lang="ko-KR" altLang="en-US" dirty="0" smtClean="0"/>
              <a:t>란</a:t>
            </a:r>
            <a:r>
              <a:rPr lang="en-US" altLang="ko-KR" dirty="0" smtClean="0"/>
              <a:t>?</a:t>
            </a:r>
          </a:p>
          <a:p>
            <a:pPr lvl="1"/>
            <a:r>
              <a:rPr lang="en-US" altLang="ko-KR" dirty="0" smtClean="0"/>
              <a:t>JDK</a:t>
            </a:r>
            <a:r>
              <a:rPr lang="ko-KR" altLang="en-US" dirty="0" smtClean="0"/>
              <a:t>에 포함된 클래스 라이브러리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주요한 기능들을 미리 구현한 클래스 라이브러리의 집합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개발자는 </a:t>
            </a:r>
            <a:r>
              <a:rPr lang="en-US" altLang="ko-KR" dirty="0" smtClean="0"/>
              <a:t>API</a:t>
            </a:r>
            <a:r>
              <a:rPr lang="ko-KR" altLang="en-US" dirty="0" smtClean="0"/>
              <a:t>를 이용하여 쉽고 빠르게 자바 프로그램 개발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API</a:t>
            </a:r>
            <a:r>
              <a:rPr lang="ko-KR" altLang="en-US" dirty="0" smtClean="0"/>
              <a:t>에서 정의한 규격에 따라 클래스 사용</a:t>
            </a:r>
            <a:endParaRPr lang="en-US" altLang="ko-KR" dirty="0" smtClean="0"/>
          </a:p>
          <a:p>
            <a:r>
              <a:rPr lang="ko-KR" altLang="en-US" dirty="0" smtClean="0"/>
              <a:t>자바 패키지</a:t>
            </a:r>
            <a:r>
              <a:rPr lang="en-US" altLang="ko-KR" dirty="0" smtClean="0"/>
              <a:t>(package)</a:t>
            </a:r>
          </a:p>
          <a:p>
            <a:pPr lvl="1"/>
            <a:r>
              <a:rPr lang="ko-KR" altLang="en-US" dirty="0" smtClean="0"/>
              <a:t>서로 관련된 클래스들을 분류하여 묶어 놓은 것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계층구조로 되어 있음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클래스의 이름에 패키지 이름도 포함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다른 패키지에 동일한 이름의 클래스 존재 가능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자바 </a:t>
            </a:r>
            <a:r>
              <a:rPr lang="en-US" altLang="ko-KR" dirty="0" smtClean="0"/>
              <a:t>API(</a:t>
            </a:r>
            <a:r>
              <a:rPr lang="ko-KR" altLang="en-US" dirty="0" smtClean="0"/>
              <a:t>클래스 라이브러리</a:t>
            </a:r>
            <a:r>
              <a:rPr lang="en-US" altLang="ko-KR" dirty="0" smtClean="0"/>
              <a:t>)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JDK</a:t>
            </a:r>
            <a:r>
              <a:rPr lang="ko-KR" altLang="en-US" dirty="0" smtClean="0"/>
              <a:t>에 패키지 형태로 제공됨</a:t>
            </a:r>
            <a:endParaRPr lang="en-US" altLang="ko-KR" dirty="0" smtClean="0"/>
          </a:p>
          <a:p>
            <a:pPr lvl="2"/>
            <a:r>
              <a:rPr lang="ko-KR" altLang="en-US" dirty="0"/>
              <a:t>필요한 클래스가 속한 패키지만 </a:t>
            </a:r>
            <a:r>
              <a:rPr lang="en-US" altLang="ko-KR" dirty="0"/>
              <a:t>import</a:t>
            </a:r>
            <a:r>
              <a:rPr lang="ko-KR" altLang="en-US" dirty="0"/>
              <a:t>하여 사용</a:t>
            </a:r>
            <a:endParaRPr lang="en-US" altLang="ko-KR" dirty="0"/>
          </a:p>
          <a:p>
            <a:pPr lvl="1"/>
            <a:r>
              <a:rPr lang="ko-KR" altLang="en-US" dirty="0" smtClean="0"/>
              <a:t>개발자 자신의 패키지 생성 가능</a:t>
            </a:r>
            <a:endParaRPr lang="en-US" altLang="ko-KR" dirty="0" smtClean="0"/>
          </a:p>
          <a:p>
            <a:pPr lvl="1">
              <a:buNone/>
            </a:pPr>
            <a:endParaRPr lang="en-US" altLang="ko-KR" dirty="0" smtClean="0"/>
          </a:p>
          <a:p>
            <a:pPr lvl="1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99926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Java 9</a:t>
            </a:r>
            <a:r>
              <a:rPr lang="ko-KR" altLang="en-US" dirty="0" smtClean="0"/>
              <a:t>부터 시작된 모듈 프로그래밍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ko-KR" altLang="en-US" dirty="0" smtClean="0"/>
              <a:t>모듈화</a:t>
            </a:r>
            <a:r>
              <a:rPr lang="en-US" altLang="ko-KR" dirty="0" smtClean="0"/>
              <a:t>(modularity)</a:t>
            </a:r>
          </a:p>
          <a:p>
            <a:pPr lvl="1"/>
            <a:r>
              <a:rPr lang="en-US" altLang="ko-KR" dirty="0" smtClean="0"/>
              <a:t>Java 9</a:t>
            </a:r>
            <a:r>
              <a:rPr lang="ko-KR" altLang="en-US" dirty="0" smtClean="0"/>
              <a:t>에서</a:t>
            </a:r>
            <a:r>
              <a:rPr lang="en-US" altLang="ko-KR" dirty="0" smtClean="0"/>
              <a:t> </a:t>
            </a:r>
            <a:r>
              <a:rPr lang="ko-KR" altLang="en-US" dirty="0" smtClean="0"/>
              <a:t>정의된 새로운 기능</a:t>
            </a:r>
            <a:r>
              <a:rPr lang="en-US" altLang="ko-KR" dirty="0" smtClean="0"/>
              <a:t>, 2017</a:t>
            </a:r>
            <a:r>
              <a:rPr lang="ko-KR" altLang="en-US" dirty="0" smtClean="0"/>
              <a:t>년 </a:t>
            </a:r>
            <a:r>
              <a:rPr lang="en-US" altLang="ko-KR" dirty="0" smtClean="0"/>
              <a:t>9</a:t>
            </a:r>
            <a:r>
              <a:rPr lang="ko-KR" altLang="en-US" dirty="0" smtClean="0"/>
              <a:t>월 </a:t>
            </a:r>
            <a:r>
              <a:rPr lang="en-US" altLang="ko-KR" dirty="0" smtClean="0"/>
              <a:t>21</a:t>
            </a:r>
            <a:r>
              <a:rPr lang="ko-KR" altLang="en-US" dirty="0" smtClean="0"/>
              <a:t>일 출시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모듈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자바 패키지들과 이미지</a:t>
            </a:r>
            <a:r>
              <a:rPr lang="en-US" altLang="ko-KR" dirty="0" smtClean="0"/>
              <a:t>, </a:t>
            </a:r>
            <a:r>
              <a:rPr lang="en-US" altLang="ko-KR" sz="2000" dirty="0" smtClean="0"/>
              <a:t>XML </a:t>
            </a:r>
            <a:r>
              <a:rPr lang="ko-KR" altLang="en-US" dirty="0" smtClean="0"/>
              <a:t>파일 등의 자원들을 묶은 단위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모듈 프로그래밍</a:t>
            </a:r>
            <a:endParaRPr lang="en-US" altLang="ko-KR" dirty="0"/>
          </a:p>
          <a:p>
            <a:pPr lvl="2"/>
            <a:r>
              <a:rPr lang="ko-KR" altLang="en-US" dirty="0"/>
              <a:t>자바 응용프로그램을 마치 직소 </a:t>
            </a:r>
            <a:r>
              <a:rPr lang="ko-KR" altLang="en-US" dirty="0" smtClean="0"/>
              <a:t>퍼즐</a:t>
            </a:r>
            <a:r>
              <a:rPr lang="en-US" altLang="ko-KR" sz="2000" dirty="0" smtClean="0"/>
              <a:t>(</a:t>
            </a:r>
            <a:r>
              <a:rPr lang="en-US" altLang="ko-KR" sz="2000" dirty="0"/>
              <a:t>jigsaw)</a:t>
            </a:r>
            <a:r>
              <a:rPr lang="ko-KR" altLang="en-US" dirty="0"/>
              <a:t>을 연결하듯이 필요한 모듈을 연결하는 </a:t>
            </a:r>
            <a:r>
              <a:rPr lang="ko-KR" altLang="en-US" dirty="0" smtClean="0"/>
              <a:t>방식으로 작성</a:t>
            </a:r>
            <a:endParaRPr lang="en-US" altLang="ko-KR" dirty="0" smtClean="0"/>
          </a:p>
          <a:p>
            <a:r>
              <a:rPr lang="ko-KR" altLang="en-US" dirty="0" smtClean="0"/>
              <a:t>자바 플랫폼의 모듈화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실행 시간에 사용되는 자바 </a:t>
            </a:r>
            <a:r>
              <a:rPr lang="en-US" altLang="ko-KR" dirty="0" smtClean="0"/>
              <a:t>API</a:t>
            </a:r>
            <a:r>
              <a:rPr lang="ko-KR" altLang="en-US" dirty="0" smtClean="0"/>
              <a:t>의 모든 클래스들을 모듈들로 분할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모듈화의 목적</a:t>
            </a:r>
            <a:endParaRPr lang="en-US" altLang="ko-KR" dirty="0" smtClean="0"/>
          </a:p>
          <a:p>
            <a:pPr lvl="2"/>
            <a:r>
              <a:rPr lang="ko-KR" altLang="en-US" dirty="0"/>
              <a:t>세밀한 </a:t>
            </a:r>
            <a:r>
              <a:rPr lang="ko-KR" altLang="en-US" dirty="0" smtClean="0"/>
              <a:t>모듈화</a:t>
            </a:r>
            <a:r>
              <a:rPr lang="en-US" altLang="ko-KR" dirty="0" smtClean="0"/>
              <a:t>, </a:t>
            </a:r>
            <a:r>
              <a:rPr lang="ko-KR" altLang="en-US" dirty="0"/>
              <a:t>자바 응용프로그램이 실행되는데 </a:t>
            </a:r>
            <a:r>
              <a:rPr lang="ko-KR" altLang="en-US" dirty="0" err="1" smtClean="0"/>
              <a:t>필요없는</a:t>
            </a:r>
            <a:r>
              <a:rPr lang="ko-KR" altLang="en-US" dirty="0" smtClean="0"/>
              <a:t> </a:t>
            </a:r>
            <a:r>
              <a:rPr lang="ko-KR" altLang="en-US" dirty="0"/>
              <a:t>모듈 배제</a:t>
            </a:r>
            <a:endParaRPr lang="en-US" altLang="ko-KR" dirty="0"/>
          </a:p>
          <a:p>
            <a:pPr lvl="2"/>
            <a:r>
              <a:rPr lang="ko-KR" altLang="en-US" dirty="0" smtClean="0"/>
              <a:t>작은 크기의 실행 환경 구성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하드웨어가 </a:t>
            </a:r>
            <a:r>
              <a:rPr lang="ko-KR" altLang="en-US" dirty="0"/>
              <a:t>열악한 소형 </a:t>
            </a:r>
            <a:r>
              <a:rPr lang="en-US" altLang="ko-KR" dirty="0" err="1"/>
              <a:t>IoT</a:t>
            </a:r>
            <a:r>
              <a:rPr lang="en-US" altLang="ko-KR" dirty="0"/>
              <a:t> </a:t>
            </a:r>
            <a:r>
              <a:rPr lang="ko-KR" altLang="en-US" dirty="0" smtClean="0"/>
              <a:t>장치 지원</a:t>
            </a:r>
            <a:endParaRPr lang="en-US" altLang="ko-KR" dirty="0" smtClean="0"/>
          </a:p>
          <a:p>
            <a:r>
              <a:rPr lang="ko-KR" altLang="en-US" dirty="0" smtClean="0"/>
              <a:t>모듈 방식이 아닌</a:t>
            </a:r>
            <a:r>
              <a:rPr lang="en-US" altLang="ko-KR" dirty="0" smtClean="0"/>
              <a:t>, </a:t>
            </a:r>
            <a:r>
              <a:rPr lang="ko-KR" altLang="en-US" dirty="0" smtClean="0"/>
              <a:t>기존 방식으로 자바 프로그래밍 해도 무관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자바 플랫폼이 모듈 방식으로 바뀌었지만</a:t>
            </a:r>
            <a:r>
              <a:rPr lang="en-US" altLang="ko-KR" dirty="0" smtClean="0"/>
              <a:t>, </a:t>
            </a:r>
            <a:r>
              <a:rPr lang="ko-KR" altLang="en-US" dirty="0" smtClean="0"/>
              <a:t>굳이 응용프로그램을 모듈 방식으로 작성할 </a:t>
            </a:r>
            <a:r>
              <a:rPr lang="ko-KR" altLang="en-US" dirty="0" err="1" smtClean="0"/>
              <a:t>필요없음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모듈 설계자들로 이런 사실 강조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416010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125" y="2761596"/>
            <a:ext cx="6806211" cy="3488276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자바에서 제공하는 전체 모듈 리스트</a:t>
            </a:r>
            <a:r>
              <a:rPr lang="en-US" altLang="ko-KR" dirty="0"/>
              <a:t>(Java SE)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43030" y="1318256"/>
            <a:ext cx="8153400" cy="5040560"/>
          </a:xfrm>
        </p:spPr>
        <p:txBody>
          <a:bodyPr/>
          <a:lstStyle/>
          <a:p>
            <a:r>
              <a:rPr lang="en-US" altLang="ko-KR" dirty="0" smtClean="0"/>
              <a:t>Java </a:t>
            </a:r>
            <a:r>
              <a:rPr lang="en-US" altLang="ko-KR" dirty="0"/>
              <a:t>9</a:t>
            </a:r>
            <a:r>
              <a:rPr lang="ko-KR" altLang="en-US" dirty="0"/>
              <a:t>부터는 </a:t>
            </a:r>
            <a:r>
              <a:rPr lang="ko-KR" altLang="en-US" dirty="0" smtClean="0"/>
              <a:t>플랫폼 모듈화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Java </a:t>
            </a:r>
            <a:r>
              <a:rPr lang="en-US" altLang="ko-KR" dirty="0"/>
              <a:t>SE</a:t>
            </a:r>
            <a:r>
              <a:rPr lang="ko-KR" altLang="en-US" dirty="0"/>
              <a:t>의 모든 클래스들을 </a:t>
            </a:r>
            <a:r>
              <a:rPr lang="ko-KR" altLang="en-US" dirty="0" smtClean="0"/>
              <a:t>모듈들로 재구성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JDK</a:t>
            </a:r>
            <a:r>
              <a:rPr lang="ko-KR" altLang="en-US" dirty="0" smtClean="0"/>
              <a:t>의 설치 디렉터리 밑의 </a:t>
            </a:r>
            <a:r>
              <a:rPr lang="en-US" altLang="ko-KR" dirty="0" err="1" smtClean="0"/>
              <a:t>jmods</a:t>
            </a:r>
            <a:r>
              <a:rPr lang="en-US" altLang="ko-KR" dirty="0" smtClean="0"/>
              <a:t> </a:t>
            </a:r>
            <a:r>
              <a:rPr lang="ko-KR" altLang="en-US" dirty="0" smtClean="0"/>
              <a:t>디렉터리에 있음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24</a:t>
            </a:fld>
            <a:endParaRPr lang="ko-KR" altLang="en-US" dirty="0"/>
          </a:p>
        </p:txBody>
      </p:sp>
      <p:sp>
        <p:nvSpPr>
          <p:cNvPr id="6" name="모서리가 둥근 사각형 설명선 5"/>
          <p:cNvSpPr/>
          <p:nvPr/>
        </p:nvSpPr>
        <p:spPr>
          <a:xfrm>
            <a:off x="1754352" y="6309320"/>
            <a:ext cx="4824536" cy="216024"/>
          </a:xfrm>
          <a:prstGeom prst="wedgeRoundRectCallout">
            <a:avLst>
              <a:gd name="adj1" fmla="val -56720"/>
              <a:gd name="adj2" fmla="val -5346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JDK 10</a:t>
            </a:r>
            <a:r>
              <a:rPr lang="ko-KR" altLang="en-US" sz="1000" dirty="0" smtClean="0">
                <a:solidFill>
                  <a:schemeClr val="tx1"/>
                </a:solidFill>
              </a:rPr>
              <a:t>에서는</a:t>
            </a:r>
            <a:r>
              <a:rPr lang="en-US" altLang="ko-KR" sz="1000" dirty="0" smtClean="0">
                <a:solidFill>
                  <a:schemeClr val="tx1"/>
                </a:solidFill>
              </a:rPr>
              <a:t> </a:t>
            </a:r>
            <a:r>
              <a:rPr lang="ko-KR" altLang="en-US" sz="1000" dirty="0" smtClean="0">
                <a:solidFill>
                  <a:schemeClr val="tx1"/>
                </a:solidFill>
              </a:rPr>
              <a:t>자바 </a:t>
            </a:r>
            <a:r>
              <a:rPr lang="en-US" altLang="ko-KR" sz="1000" dirty="0" smtClean="0">
                <a:solidFill>
                  <a:schemeClr val="tx1"/>
                </a:solidFill>
              </a:rPr>
              <a:t>API</a:t>
            </a:r>
            <a:r>
              <a:rPr lang="ko-KR" altLang="en-US" sz="1000" dirty="0" smtClean="0">
                <a:solidFill>
                  <a:schemeClr val="tx1"/>
                </a:solidFill>
              </a:rPr>
              <a:t>의 클래스 패키지를 </a:t>
            </a:r>
            <a:r>
              <a:rPr lang="en-US" altLang="ko-KR" sz="1000" dirty="0" smtClean="0">
                <a:solidFill>
                  <a:schemeClr val="tx1"/>
                </a:solidFill>
              </a:rPr>
              <a:t>99</a:t>
            </a:r>
            <a:r>
              <a:rPr lang="ko-KR" altLang="en-US" sz="1000" dirty="0" smtClean="0">
                <a:solidFill>
                  <a:schemeClr val="tx1"/>
                </a:solidFill>
              </a:rPr>
              <a:t>개의 모듈 파일에 분산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7" name="타원 6"/>
          <p:cNvSpPr/>
          <p:nvPr/>
        </p:nvSpPr>
        <p:spPr>
          <a:xfrm>
            <a:off x="755576" y="5908804"/>
            <a:ext cx="1152128" cy="3600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오른쪽 중괄호 7"/>
          <p:cNvSpPr/>
          <p:nvPr/>
        </p:nvSpPr>
        <p:spPr>
          <a:xfrm>
            <a:off x="7596336" y="4207596"/>
            <a:ext cx="360040" cy="1381644"/>
          </a:xfrm>
          <a:prstGeom prst="rightBrace">
            <a:avLst>
              <a:gd name="adj1" fmla="val 25728"/>
              <a:gd name="adj2" fmla="val 5000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8015104" y="4772404"/>
            <a:ext cx="927720" cy="252028"/>
          </a:xfrm>
          <a:prstGeom prst="wedgeRoundRectCallout">
            <a:avLst>
              <a:gd name="adj1" fmla="val -62796"/>
              <a:gd name="adj2" fmla="val -128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smtClean="0">
                <a:solidFill>
                  <a:schemeClr val="tx1"/>
                </a:solidFill>
              </a:rPr>
              <a:t>모듈 파일들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61325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1575652"/>
            <a:ext cx="6493317" cy="4848214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자바 온라인 </a:t>
            </a:r>
            <a:r>
              <a:rPr lang="en-US" altLang="ko-KR" dirty="0" smtClean="0"/>
              <a:t>API </a:t>
            </a:r>
            <a:r>
              <a:rPr lang="ko-KR" altLang="en-US" dirty="0" smtClean="0"/>
              <a:t>문서</a:t>
            </a: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25</a:t>
            </a:fld>
            <a:endParaRPr lang="ko-KR" altLang="en-US"/>
          </a:p>
        </p:txBody>
      </p:sp>
      <p:sp>
        <p:nvSpPr>
          <p:cNvPr id="39938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모서리가 둥근 사각형 설명선 5"/>
          <p:cNvSpPr/>
          <p:nvPr/>
        </p:nvSpPr>
        <p:spPr>
          <a:xfrm>
            <a:off x="3851920" y="1484784"/>
            <a:ext cx="2755883" cy="272415"/>
          </a:xfrm>
          <a:prstGeom prst="wedgeRoundRectCallout">
            <a:avLst>
              <a:gd name="adj1" fmla="val -50839"/>
              <a:gd name="adj2" fmla="val 124424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pPr fontAlgn="base" latinLnBrk="0"/>
            <a:r>
              <a:rPr lang="en-US" altLang="ko-KR" sz="1000" dirty="0">
                <a:hlinkClick r:id="rId3"/>
              </a:rPr>
              <a:t>http://</a:t>
            </a:r>
            <a:r>
              <a:rPr lang="en-US" altLang="ko-KR" sz="1000" dirty="0" smtClean="0">
                <a:hlinkClick r:id="rId3"/>
              </a:rPr>
              <a:t>docs.oracle.com/javase/10/docs/api</a:t>
            </a:r>
            <a:r>
              <a:rPr lang="en-US" altLang="ko-KR" sz="1000" dirty="0">
                <a:hlinkClick r:id="rId3"/>
              </a:rPr>
              <a:t>/</a:t>
            </a:r>
            <a:endParaRPr lang="en-US" altLang="ko-KR" sz="1000" dirty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4689348" y="2492896"/>
            <a:ext cx="458716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사각형 설명선 11"/>
          <p:cNvSpPr/>
          <p:nvPr/>
        </p:nvSpPr>
        <p:spPr>
          <a:xfrm>
            <a:off x="1619672" y="2436505"/>
            <a:ext cx="1437557" cy="272415"/>
          </a:xfrm>
          <a:prstGeom prst="wedgeRoundRectCallout">
            <a:avLst>
              <a:gd name="adj1" fmla="val -71261"/>
              <a:gd name="adj2" fmla="val 3705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pPr fontAlgn="base" latinLnBrk="0"/>
            <a:r>
              <a:rPr lang="en-US" altLang="ko-KR" sz="1000" dirty="0" err="1" smtClean="0"/>
              <a:t>java.lang</a:t>
            </a:r>
            <a:r>
              <a:rPr lang="en-US" altLang="ko-KR" sz="1000" dirty="0" smtClean="0"/>
              <a:t> </a:t>
            </a:r>
            <a:r>
              <a:rPr lang="ko-KR" altLang="en-US" sz="1000" dirty="0" smtClean="0"/>
              <a:t>패키지 선택</a:t>
            </a:r>
            <a:endParaRPr lang="en-US" altLang="ko-KR" sz="1000" dirty="0"/>
          </a:p>
        </p:txBody>
      </p:sp>
      <p:sp>
        <p:nvSpPr>
          <p:cNvPr id="13" name="모서리가 둥근 사각형 설명선 12"/>
          <p:cNvSpPr/>
          <p:nvPr/>
        </p:nvSpPr>
        <p:spPr>
          <a:xfrm>
            <a:off x="1619672" y="5085184"/>
            <a:ext cx="1281390" cy="272415"/>
          </a:xfrm>
          <a:prstGeom prst="wedgeRoundRectCallout">
            <a:avLst>
              <a:gd name="adj1" fmla="val -82588"/>
              <a:gd name="adj2" fmla="val 27863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pPr fontAlgn="base" latinLnBrk="0"/>
            <a:r>
              <a:rPr lang="en-US" altLang="ko-KR" sz="1000" dirty="0" smtClean="0"/>
              <a:t>String </a:t>
            </a:r>
            <a:r>
              <a:rPr lang="ko-KR" altLang="en-US" sz="1000" dirty="0" smtClean="0"/>
              <a:t>클래스 선택</a:t>
            </a:r>
            <a:endParaRPr lang="en-US" altLang="ko-KR" sz="1000" dirty="0"/>
          </a:p>
        </p:txBody>
      </p:sp>
      <p:sp>
        <p:nvSpPr>
          <p:cNvPr id="14" name="모서리가 둥근 사각형 설명선 13"/>
          <p:cNvSpPr/>
          <p:nvPr/>
        </p:nvSpPr>
        <p:spPr>
          <a:xfrm>
            <a:off x="4717948" y="3239644"/>
            <a:ext cx="2439412" cy="442674"/>
          </a:xfrm>
          <a:prstGeom prst="wedgeRoundRectCallout">
            <a:avLst>
              <a:gd name="adj1" fmla="val -67924"/>
              <a:gd name="adj2" fmla="val -3085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ko-KR" altLang="en-US" sz="1000" dirty="0" smtClean="0"/>
              <a:t>현재 보이지는 </a:t>
            </a:r>
            <a:r>
              <a:rPr lang="ko-KR" altLang="en-US" sz="1000" dirty="0" err="1" smtClean="0"/>
              <a:t>않지만</a:t>
            </a:r>
            <a:r>
              <a:rPr lang="ko-KR" altLang="en-US" sz="1000" dirty="0" err="1"/>
              <a:t>왼쪽</a:t>
            </a:r>
            <a:r>
              <a:rPr lang="ko-KR" altLang="en-US" sz="1000" dirty="0"/>
              <a:t> 상단 창에서</a:t>
            </a:r>
          </a:p>
          <a:p>
            <a:r>
              <a:rPr lang="ko-KR" altLang="en-US" sz="1000" dirty="0"/>
              <a:t>먼저 </a:t>
            </a:r>
            <a:r>
              <a:rPr lang="en-US" altLang="ko-KR" sz="1000" dirty="0" err="1"/>
              <a:t>java.base</a:t>
            </a:r>
            <a:r>
              <a:rPr lang="en-US" altLang="ko-KR" sz="1000" dirty="0"/>
              <a:t> </a:t>
            </a:r>
            <a:r>
              <a:rPr lang="ko-KR" altLang="en-US" sz="1000" dirty="0"/>
              <a:t>모듈 선택</a:t>
            </a:r>
            <a:endParaRPr lang="en-US" altLang="ko-KR" sz="1000" dirty="0"/>
          </a:p>
        </p:txBody>
      </p:sp>
    </p:spTree>
    <p:extLst>
      <p:ext uri="{BB962C8B-B14F-4D97-AF65-F5344CB8AC3E}">
        <p14:creationId xmlns:p14="http://schemas.microsoft.com/office/powerpoint/2010/main" val="3870018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자바 통합 개발 환경</a:t>
            </a:r>
            <a:r>
              <a:rPr lang="en-US" altLang="ko-KR" dirty="0" smtClean="0"/>
              <a:t>–</a:t>
            </a:r>
            <a:r>
              <a:rPr lang="ko-KR" altLang="en-US" dirty="0" err="1" smtClean="0"/>
              <a:t>이클립스</a:t>
            </a:r>
            <a:r>
              <a:rPr lang="en-US" altLang="ko-KR" dirty="0" smtClean="0"/>
              <a:t>(Eclipse)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IDE(Integrated Development Environment </a:t>
            </a:r>
            <a:r>
              <a:rPr lang="en-US" altLang="ko-KR" dirty="0" smtClean="0"/>
              <a:t>)</a:t>
            </a:r>
            <a:r>
              <a:rPr lang="ko-KR" altLang="en-US" dirty="0" smtClean="0"/>
              <a:t>란</a:t>
            </a:r>
            <a:r>
              <a:rPr lang="en-US" altLang="ko-KR" dirty="0" smtClean="0"/>
              <a:t>?</a:t>
            </a:r>
          </a:p>
          <a:p>
            <a:pPr lvl="1"/>
            <a:r>
              <a:rPr lang="ko-KR" altLang="en-US" dirty="0" smtClean="0"/>
              <a:t>통합 개발 환경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편집</a:t>
            </a:r>
            <a:r>
              <a:rPr lang="en-US" altLang="ko-KR" dirty="0" smtClean="0"/>
              <a:t>, </a:t>
            </a:r>
            <a:r>
              <a:rPr lang="ko-KR" altLang="en-US" dirty="0" smtClean="0"/>
              <a:t>컴파일</a:t>
            </a:r>
            <a:r>
              <a:rPr lang="en-US" altLang="ko-KR" dirty="0" smtClean="0"/>
              <a:t>, </a:t>
            </a:r>
            <a:r>
              <a:rPr lang="ko-KR" altLang="en-US" dirty="0" smtClean="0"/>
              <a:t>디버깅을 한번에 할 수 있는 통합된 개발 환경</a:t>
            </a:r>
            <a:endParaRPr lang="en-US" altLang="ko-KR" dirty="0" smtClean="0"/>
          </a:p>
          <a:p>
            <a:r>
              <a:rPr lang="ko-KR" altLang="en-US" dirty="0" err="1" smtClean="0"/>
              <a:t>이클립스</a:t>
            </a:r>
            <a:r>
              <a:rPr lang="en-US" altLang="ko-KR" dirty="0" smtClean="0"/>
              <a:t>(Eclipse)</a:t>
            </a:r>
          </a:p>
          <a:p>
            <a:pPr lvl="1"/>
            <a:r>
              <a:rPr lang="ko-KR" altLang="en-US" dirty="0" smtClean="0"/>
              <a:t>자바 응용 프로그램 개발을 위한 통합 개발 환경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IBM</a:t>
            </a:r>
            <a:r>
              <a:rPr lang="ko-KR" altLang="en-US" dirty="0" smtClean="0"/>
              <a:t>에 의해 개발된 오픈 소스 프로젝트</a:t>
            </a:r>
            <a:endParaRPr lang="en-US" altLang="ko-KR" dirty="0" smtClean="0"/>
          </a:p>
          <a:p>
            <a:pPr lvl="1"/>
            <a:r>
              <a:rPr lang="en-US" altLang="ko-KR" dirty="0" smtClean="0">
                <a:hlinkClick r:id="rId2"/>
              </a:rPr>
              <a:t>http://www.eclipse.org/downloads/</a:t>
            </a:r>
            <a:r>
              <a:rPr lang="en-US" altLang="ko-KR" dirty="0" smtClean="0"/>
              <a:t> </a:t>
            </a:r>
            <a:r>
              <a:rPr lang="ko-KR" altLang="en-US" dirty="0" smtClean="0"/>
              <a:t>에서 다운로드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373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Tip: </a:t>
            </a:r>
            <a:r>
              <a:rPr lang="en-US" altLang="ko-KR" dirty="0" err="1" smtClean="0"/>
              <a:t>javadoc</a:t>
            </a:r>
            <a:r>
              <a:rPr lang="ko-KR" altLang="en-US" dirty="0" smtClean="0"/>
              <a:t>를 이용한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API </a:t>
            </a:r>
            <a:r>
              <a:rPr lang="ko-KR" altLang="en-US" dirty="0" smtClean="0"/>
              <a:t>도큐먼트 생성</a:t>
            </a: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27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395536" y="1268760"/>
            <a:ext cx="4824536" cy="5455508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javadoc.exe</a:t>
            </a:r>
          </a:p>
          <a:p>
            <a:pPr lvl="1"/>
            <a:r>
              <a:rPr lang="ko-KR" altLang="en-US" dirty="0" smtClean="0"/>
              <a:t>자바 소스 파일로부터 </a:t>
            </a:r>
            <a:r>
              <a:rPr lang="en-US" altLang="ko-KR" dirty="0" smtClean="0"/>
              <a:t>API </a:t>
            </a:r>
            <a:r>
              <a:rPr lang="ko-KR" altLang="en-US" dirty="0" smtClean="0"/>
              <a:t>도큐먼트 생성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소스의 선언문과 </a:t>
            </a:r>
            <a:r>
              <a:rPr lang="en-US" altLang="ko-KR" dirty="0" smtClean="0"/>
              <a:t>/** 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*/ </a:t>
            </a:r>
            <a:r>
              <a:rPr lang="ko-KR" altLang="en-US" dirty="0" smtClean="0"/>
              <a:t>사이에 주어진 정보를 바탕으로 </a:t>
            </a:r>
            <a:r>
              <a:rPr lang="en-US" altLang="ko-KR" dirty="0" smtClean="0"/>
              <a:t>HTML</a:t>
            </a:r>
            <a:r>
              <a:rPr lang="ko-KR" altLang="en-US" dirty="0" smtClean="0"/>
              <a:t>로 된 </a:t>
            </a:r>
            <a:r>
              <a:rPr lang="en-US" altLang="ko-KR" dirty="0" smtClean="0"/>
              <a:t>API </a:t>
            </a:r>
            <a:r>
              <a:rPr lang="ko-KR" altLang="en-US" dirty="0" smtClean="0"/>
              <a:t>도큐먼트 생성</a:t>
            </a:r>
            <a:r>
              <a:rPr lang="en-US" altLang="ko-KR" dirty="0" smtClean="0"/>
              <a:t>. </a:t>
            </a:r>
          </a:p>
          <a:p>
            <a:pPr lvl="1"/>
            <a:r>
              <a:rPr lang="ko-KR" altLang="en-US" dirty="0" smtClean="0"/>
              <a:t>클래스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인터페이스 </a:t>
            </a:r>
            <a:r>
              <a:rPr lang="ko-KR" altLang="en-US" dirty="0" err="1" smtClean="0"/>
              <a:t>생성자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메소드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필드 등을 기술</a:t>
            </a:r>
            <a:endParaRPr lang="en-US" altLang="ko-KR" dirty="0" smtClean="0"/>
          </a:p>
          <a:p>
            <a:r>
              <a:rPr lang="ko-KR" altLang="en-US" dirty="0" smtClean="0"/>
              <a:t>실행 방법 사례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javadoc</a:t>
            </a:r>
            <a:r>
              <a:rPr lang="en-US" altLang="ko-KR" dirty="0" smtClean="0"/>
              <a:t> HelloDoc.java</a:t>
            </a:r>
          </a:p>
          <a:p>
            <a:pPr lvl="1"/>
            <a:r>
              <a:rPr lang="en-US" altLang="ko-KR" dirty="0" smtClean="0"/>
              <a:t>HelloDoc.html </a:t>
            </a:r>
            <a:r>
              <a:rPr lang="ko-KR" altLang="en-US" dirty="0" smtClean="0"/>
              <a:t>파일 생성</a:t>
            </a:r>
            <a:endParaRPr lang="en-US" altLang="ko-KR" dirty="0" smtClean="0"/>
          </a:p>
          <a:p>
            <a:pPr lvl="2"/>
            <a:r>
              <a:rPr lang="en-US" altLang="ko-KR" dirty="0" err="1" smtClean="0"/>
              <a:t>HelloDoc</a:t>
            </a:r>
            <a:r>
              <a:rPr lang="en-US" altLang="ko-KR" dirty="0" smtClean="0"/>
              <a:t> </a:t>
            </a:r>
            <a:r>
              <a:rPr lang="ko-KR" altLang="en-US" dirty="0" smtClean="0"/>
              <a:t>클래스를 설명하는 </a:t>
            </a:r>
            <a:r>
              <a:rPr lang="en-US" altLang="ko-KR" dirty="0" smtClean="0"/>
              <a:t>API </a:t>
            </a:r>
            <a:r>
              <a:rPr lang="ko-KR" altLang="en-US" dirty="0" smtClean="0"/>
              <a:t>도큐먼트</a:t>
            </a:r>
            <a:endParaRPr lang="en-US" altLang="ko-KR" dirty="0" smtClean="0"/>
          </a:p>
        </p:txBody>
      </p:sp>
      <p:sp>
        <p:nvSpPr>
          <p:cNvPr id="2560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604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5364088" y="332656"/>
            <a:ext cx="3672408" cy="637097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200" b="1" dirty="0" smtClean="0">
                <a:latin typeface="+mj-lt"/>
              </a:rPr>
              <a:t>/**</a:t>
            </a:r>
          </a:p>
          <a:p>
            <a:pPr defTabSz="180000"/>
            <a:r>
              <a:rPr lang="en-US" altLang="ko-KR" sz="1200" b="1" dirty="0" smtClean="0">
                <a:latin typeface="+mj-lt"/>
              </a:rPr>
              <a:t>	</a:t>
            </a:r>
            <a:r>
              <a:rPr lang="en-US" altLang="ko-KR" sz="1200" b="1" dirty="0" err="1" smtClean="0">
                <a:latin typeface="+mj-lt"/>
              </a:rPr>
              <a:t>javadoc</a:t>
            </a:r>
            <a:r>
              <a:rPr lang="en-US" altLang="ko-KR" sz="1200" b="1" dirty="0" smtClean="0">
                <a:latin typeface="+mj-lt"/>
              </a:rPr>
              <a:t> </a:t>
            </a:r>
            <a:r>
              <a:rPr lang="ko-KR" altLang="en-US" sz="1200" b="1" dirty="0" smtClean="0">
                <a:latin typeface="+mj-lt"/>
              </a:rPr>
              <a:t>사용 예제를 위한 클래스</a:t>
            </a:r>
          </a:p>
          <a:p>
            <a:pPr defTabSz="180000"/>
            <a:r>
              <a:rPr lang="ko-KR" altLang="en-US" sz="1200" b="1" dirty="0" smtClean="0">
                <a:latin typeface="+mj-lt"/>
              </a:rPr>
              <a:t> *</a:t>
            </a:r>
            <a:r>
              <a:rPr lang="en-US" altLang="ko-KR" sz="1200" b="1" dirty="0" smtClean="0">
                <a:latin typeface="+mj-lt"/>
              </a:rPr>
              <a:t>/</a:t>
            </a:r>
          </a:p>
          <a:p>
            <a:pPr defTabSz="180000"/>
            <a:r>
              <a:rPr lang="en-US" altLang="ko-KR" sz="1200" dirty="0" smtClean="0">
                <a:latin typeface="+mj-lt"/>
              </a:rPr>
              <a:t>public class </a:t>
            </a:r>
            <a:r>
              <a:rPr lang="en-US" altLang="ko-KR" sz="1200" dirty="0" err="1" smtClean="0">
                <a:latin typeface="+mj-lt"/>
              </a:rPr>
              <a:t>HelloDoc</a:t>
            </a:r>
            <a:r>
              <a:rPr lang="en-US" altLang="ko-KR" sz="1200" dirty="0" smtClean="0">
                <a:latin typeface="+mj-lt"/>
              </a:rPr>
              <a:t> {</a:t>
            </a:r>
          </a:p>
          <a:p>
            <a:pPr defTabSz="180000"/>
            <a:r>
              <a:rPr lang="en-US" altLang="ko-KR" sz="1200" dirty="0" smtClean="0">
                <a:latin typeface="+mj-lt"/>
              </a:rPr>
              <a:t> 	</a:t>
            </a:r>
            <a:r>
              <a:rPr lang="en-US" altLang="ko-KR" sz="1200" b="1" dirty="0" smtClean="0">
                <a:latin typeface="+mj-lt"/>
              </a:rPr>
              <a:t>/**</a:t>
            </a:r>
          </a:p>
          <a:p>
            <a:pPr defTabSz="180000"/>
            <a:r>
              <a:rPr lang="en-US" altLang="ko-KR" sz="1200" b="1" dirty="0" smtClean="0">
                <a:latin typeface="+mj-lt"/>
              </a:rPr>
              <a:t>		</a:t>
            </a:r>
            <a:r>
              <a:rPr lang="ko-KR" altLang="en-US" sz="1200" b="1" dirty="0" smtClean="0">
                <a:latin typeface="+mj-lt"/>
              </a:rPr>
              <a:t>두 정수의 합을 구하는 </a:t>
            </a:r>
            <a:r>
              <a:rPr lang="ko-KR" altLang="en-US" sz="1200" b="1" dirty="0" err="1" smtClean="0">
                <a:latin typeface="+mj-lt"/>
              </a:rPr>
              <a:t>메소드</a:t>
            </a:r>
            <a:endParaRPr lang="ko-KR" altLang="en-US" sz="1200" b="1" dirty="0" smtClean="0">
              <a:latin typeface="+mj-lt"/>
            </a:endParaRPr>
          </a:p>
          <a:p>
            <a:pPr defTabSz="180000"/>
            <a:r>
              <a:rPr lang="ko-KR" altLang="en-US" sz="1200" b="1" dirty="0" smtClean="0">
                <a:latin typeface="+mj-lt"/>
              </a:rPr>
              <a:t>	 </a:t>
            </a:r>
          </a:p>
          <a:p>
            <a:pPr defTabSz="180000"/>
            <a:r>
              <a:rPr lang="en-US" altLang="ko-KR" sz="1200" b="1" dirty="0" smtClean="0">
                <a:latin typeface="+mj-lt"/>
              </a:rPr>
              <a:t>		@</a:t>
            </a:r>
            <a:r>
              <a:rPr lang="en-US" altLang="ko-KR" sz="1200" b="1" dirty="0" err="1" smtClean="0">
                <a:latin typeface="+mj-lt"/>
              </a:rPr>
              <a:t>param</a:t>
            </a:r>
            <a:r>
              <a:rPr lang="en-US" altLang="ko-KR" sz="1200" b="1" dirty="0" smtClean="0">
                <a:latin typeface="+mj-lt"/>
              </a:rPr>
              <a:t> </a:t>
            </a:r>
            <a:r>
              <a:rPr lang="en-US" altLang="ko-KR" sz="1200" b="1" dirty="0" err="1" smtClean="0">
                <a:latin typeface="+mj-lt"/>
              </a:rPr>
              <a:t>i</a:t>
            </a:r>
            <a:r>
              <a:rPr lang="en-US" altLang="ko-KR" sz="1200" b="1" dirty="0" smtClean="0">
                <a:latin typeface="+mj-lt"/>
              </a:rPr>
              <a:t> </a:t>
            </a:r>
            <a:r>
              <a:rPr lang="ko-KR" altLang="en-US" sz="1200" b="1" dirty="0" smtClean="0">
                <a:latin typeface="+mj-lt"/>
              </a:rPr>
              <a:t>합을 구할 </a:t>
            </a:r>
            <a:r>
              <a:rPr lang="ko-KR" altLang="en-US" sz="1200" b="1" dirty="0" err="1" smtClean="0">
                <a:latin typeface="+mj-lt"/>
              </a:rPr>
              <a:t>첫번째</a:t>
            </a:r>
            <a:r>
              <a:rPr lang="ko-KR" altLang="en-US" sz="1200" b="1" dirty="0" smtClean="0">
                <a:latin typeface="+mj-lt"/>
              </a:rPr>
              <a:t> 정수형 인자</a:t>
            </a:r>
          </a:p>
          <a:p>
            <a:pPr defTabSz="180000"/>
            <a:r>
              <a:rPr lang="en-US" altLang="ko-KR" sz="1200" b="1" dirty="0" smtClean="0">
                <a:latin typeface="+mj-lt"/>
              </a:rPr>
              <a:t>		@</a:t>
            </a:r>
            <a:r>
              <a:rPr lang="en-US" altLang="ko-KR" sz="1200" b="1" dirty="0" err="1" smtClean="0">
                <a:latin typeface="+mj-lt"/>
              </a:rPr>
              <a:t>param</a:t>
            </a:r>
            <a:r>
              <a:rPr lang="en-US" altLang="ko-KR" sz="1200" b="1" dirty="0" smtClean="0">
                <a:latin typeface="+mj-lt"/>
              </a:rPr>
              <a:t> j </a:t>
            </a:r>
            <a:r>
              <a:rPr lang="ko-KR" altLang="en-US" sz="1200" b="1" dirty="0" smtClean="0">
                <a:latin typeface="+mj-lt"/>
              </a:rPr>
              <a:t>합을 구할 </a:t>
            </a:r>
            <a:r>
              <a:rPr lang="ko-KR" altLang="en-US" sz="1200" b="1" dirty="0" err="1" smtClean="0">
                <a:latin typeface="+mj-lt"/>
              </a:rPr>
              <a:t>두번째</a:t>
            </a:r>
            <a:r>
              <a:rPr lang="ko-KR" altLang="en-US" sz="1200" b="1" dirty="0" smtClean="0">
                <a:latin typeface="+mj-lt"/>
              </a:rPr>
              <a:t> 정수형 인자</a:t>
            </a:r>
          </a:p>
          <a:p>
            <a:pPr defTabSz="180000"/>
            <a:r>
              <a:rPr lang="en-US" altLang="ko-KR" sz="1200" b="1" dirty="0" smtClean="0">
                <a:latin typeface="+mj-lt"/>
              </a:rPr>
              <a:t>		@return </a:t>
            </a:r>
            <a:r>
              <a:rPr lang="ko-KR" altLang="en-US" sz="1200" b="1" dirty="0" smtClean="0">
                <a:latin typeface="+mj-lt"/>
              </a:rPr>
              <a:t>두 정수의 합을 리턴</a:t>
            </a:r>
          </a:p>
          <a:p>
            <a:pPr defTabSz="180000"/>
            <a:r>
              <a:rPr lang="ko-KR" altLang="en-US" sz="1200" b="1" dirty="0" smtClean="0">
                <a:latin typeface="+mj-lt"/>
              </a:rPr>
              <a:t>	 *</a:t>
            </a:r>
            <a:r>
              <a:rPr lang="en-US" altLang="ko-KR" sz="1200" b="1" dirty="0" smtClean="0">
                <a:latin typeface="+mj-lt"/>
              </a:rPr>
              <a:t>/</a:t>
            </a:r>
          </a:p>
          <a:p>
            <a:pPr defTabSz="180000"/>
            <a:endParaRPr lang="en-US" altLang="ko-KR" sz="1200" dirty="0" smtClean="0">
              <a:latin typeface="+mj-lt"/>
            </a:endParaRPr>
          </a:p>
          <a:p>
            <a:pPr defTabSz="180000"/>
            <a:r>
              <a:rPr lang="en-US" altLang="ko-KR" sz="1200" dirty="0" smtClean="0">
                <a:latin typeface="+mj-lt"/>
              </a:rPr>
              <a:t>	public static </a:t>
            </a:r>
            <a:r>
              <a:rPr lang="en-US" altLang="ko-KR" sz="1200" dirty="0" err="1" smtClean="0">
                <a:latin typeface="+mj-lt"/>
              </a:rPr>
              <a:t>int</a:t>
            </a:r>
            <a:r>
              <a:rPr lang="en-US" altLang="ko-KR" sz="1200" dirty="0" smtClean="0">
                <a:latin typeface="+mj-lt"/>
              </a:rPr>
              <a:t> sum(</a:t>
            </a:r>
            <a:r>
              <a:rPr lang="en-US" altLang="ko-KR" sz="1200" dirty="0" err="1" smtClean="0">
                <a:latin typeface="+mj-lt"/>
              </a:rPr>
              <a:t>int</a:t>
            </a:r>
            <a:r>
              <a:rPr lang="en-US" altLang="ko-KR" sz="1200" dirty="0" smtClean="0">
                <a:latin typeface="+mj-lt"/>
              </a:rPr>
              <a:t> </a:t>
            </a:r>
            <a:r>
              <a:rPr lang="en-US" altLang="ko-KR" sz="1200" dirty="0" err="1" smtClean="0">
                <a:latin typeface="+mj-lt"/>
              </a:rPr>
              <a:t>i</a:t>
            </a:r>
            <a:r>
              <a:rPr lang="en-US" altLang="ko-KR" sz="1200" dirty="0" smtClean="0">
                <a:latin typeface="+mj-lt"/>
              </a:rPr>
              <a:t>, </a:t>
            </a:r>
            <a:r>
              <a:rPr lang="en-US" altLang="ko-KR" sz="1200" dirty="0" err="1" smtClean="0">
                <a:latin typeface="+mj-lt"/>
              </a:rPr>
              <a:t>int</a:t>
            </a:r>
            <a:r>
              <a:rPr lang="en-US" altLang="ko-KR" sz="1200" dirty="0" smtClean="0">
                <a:latin typeface="+mj-lt"/>
              </a:rPr>
              <a:t> j) {</a:t>
            </a:r>
          </a:p>
          <a:p>
            <a:pPr defTabSz="180000"/>
            <a:r>
              <a:rPr lang="en-US" altLang="ko-KR" sz="1200" dirty="0" smtClean="0">
                <a:latin typeface="+mj-lt"/>
              </a:rPr>
              <a:t>		return </a:t>
            </a:r>
            <a:r>
              <a:rPr lang="en-US" altLang="ko-KR" sz="1200" dirty="0" err="1" smtClean="0">
                <a:latin typeface="+mj-lt"/>
              </a:rPr>
              <a:t>i</a:t>
            </a:r>
            <a:r>
              <a:rPr lang="en-US" altLang="ko-KR" sz="1200" dirty="0" smtClean="0">
                <a:latin typeface="+mj-lt"/>
              </a:rPr>
              <a:t> + j;</a:t>
            </a:r>
          </a:p>
          <a:p>
            <a:pPr defTabSz="180000"/>
            <a:r>
              <a:rPr lang="en-US" altLang="ko-KR" sz="1200" dirty="0" smtClean="0">
                <a:latin typeface="+mj-lt"/>
              </a:rPr>
              <a:t>	}</a:t>
            </a:r>
          </a:p>
          <a:p>
            <a:pPr defTabSz="180000"/>
            <a:endParaRPr lang="en-US" altLang="ko-KR" sz="1200" dirty="0" smtClean="0">
              <a:latin typeface="+mj-lt"/>
            </a:endParaRPr>
          </a:p>
          <a:p>
            <a:pPr defTabSz="180000"/>
            <a:r>
              <a:rPr lang="en-US" altLang="ko-KR" sz="1200" dirty="0" smtClean="0">
                <a:latin typeface="+mj-lt"/>
              </a:rPr>
              <a:t>	public static void main(String[] </a:t>
            </a:r>
            <a:r>
              <a:rPr lang="en-US" altLang="ko-KR" sz="1200" dirty="0" err="1" smtClean="0">
                <a:latin typeface="+mj-lt"/>
              </a:rPr>
              <a:t>args</a:t>
            </a:r>
            <a:r>
              <a:rPr lang="en-US" altLang="ko-KR" sz="1200" dirty="0" smtClean="0">
                <a:latin typeface="+mj-lt"/>
              </a:rPr>
              <a:t>) {</a:t>
            </a:r>
          </a:p>
          <a:p>
            <a:pPr defTabSz="180000"/>
            <a:r>
              <a:rPr lang="en-US" altLang="ko-KR" sz="1200" dirty="0" smtClean="0">
                <a:latin typeface="+mj-lt"/>
              </a:rPr>
              <a:t>		</a:t>
            </a:r>
            <a:r>
              <a:rPr lang="en-US" altLang="ko-KR" sz="1200" dirty="0" err="1" smtClean="0">
                <a:latin typeface="+mj-lt"/>
              </a:rPr>
              <a:t>int</a:t>
            </a:r>
            <a:r>
              <a:rPr lang="en-US" altLang="ko-KR" sz="1200" dirty="0" smtClean="0">
                <a:latin typeface="+mj-lt"/>
              </a:rPr>
              <a:t> </a:t>
            </a:r>
            <a:r>
              <a:rPr lang="en-US" altLang="ko-KR" sz="1200" dirty="0" err="1" smtClean="0">
                <a:latin typeface="+mj-lt"/>
              </a:rPr>
              <a:t>i</a:t>
            </a:r>
            <a:r>
              <a:rPr lang="en-US" altLang="ko-KR" sz="1200" dirty="0" smtClean="0">
                <a:latin typeface="+mj-lt"/>
              </a:rPr>
              <a:t>;</a:t>
            </a:r>
          </a:p>
          <a:p>
            <a:pPr defTabSz="180000"/>
            <a:r>
              <a:rPr lang="en-US" altLang="ko-KR" sz="1200" dirty="0" smtClean="0">
                <a:latin typeface="+mj-lt"/>
              </a:rPr>
              <a:t>		</a:t>
            </a:r>
            <a:r>
              <a:rPr lang="en-US" altLang="ko-KR" sz="1200" dirty="0" err="1" smtClean="0">
                <a:latin typeface="+mj-lt"/>
              </a:rPr>
              <a:t>int</a:t>
            </a:r>
            <a:r>
              <a:rPr lang="en-US" altLang="ko-KR" sz="1200" dirty="0" smtClean="0">
                <a:latin typeface="+mj-lt"/>
              </a:rPr>
              <a:t> j;</a:t>
            </a:r>
          </a:p>
          <a:p>
            <a:pPr defTabSz="180000"/>
            <a:r>
              <a:rPr lang="en-US" altLang="ko-KR" sz="1200" dirty="0" smtClean="0">
                <a:latin typeface="+mj-lt"/>
              </a:rPr>
              <a:t>		char a;</a:t>
            </a:r>
          </a:p>
          <a:p>
            <a:pPr defTabSz="180000"/>
            <a:r>
              <a:rPr lang="en-US" altLang="ko-KR" sz="1200" dirty="0" smtClean="0">
                <a:latin typeface="+mj-lt"/>
              </a:rPr>
              <a:t>		String b;</a:t>
            </a:r>
          </a:p>
          <a:p>
            <a:pPr defTabSz="180000"/>
            <a:r>
              <a:rPr lang="en-US" altLang="ko-KR" sz="1200" dirty="0" smtClean="0">
                <a:latin typeface="+mj-lt"/>
              </a:rPr>
              <a:t>		final </a:t>
            </a:r>
            <a:r>
              <a:rPr lang="en-US" altLang="ko-KR" sz="1200" dirty="0" err="1" smtClean="0">
                <a:latin typeface="+mj-lt"/>
              </a:rPr>
              <a:t>int</a:t>
            </a:r>
            <a:r>
              <a:rPr lang="en-US" altLang="ko-KR" sz="1200" dirty="0" smtClean="0">
                <a:latin typeface="+mj-lt"/>
              </a:rPr>
              <a:t> TEN = 10;</a:t>
            </a:r>
          </a:p>
          <a:p>
            <a:pPr defTabSz="180000"/>
            <a:r>
              <a:rPr lang="en-US" altLang="ko-KR" sz="1200" dirty="0" smtClean="0">
                <a:latin typeface="+mj-lt"/>
              </a:rPr>
              <a:t>		</a:t>
            </a:r>
          </a:p>
          <a:p>
            <a:pPr defTabSz="180000"/>
            <a:r>
              <a:rPr lang="en-US" altLang="ko-KR" sz="1200" dirty="0" smtClean="0">
                <a:latin typeface="+mj-lt"/>
              </a:rPr>
              <a:t>		</a:t>
            </a:r>
            <a:r>
              <a:rPr lang="en-US" altLang="ko-KR" sz="1200" dirty="0" err="1" smtClean="0">
                <a:latin typeface="+mj-lt"/>
              </a:rPr>
              <a:t>i</a:t>
            </a:r>
            <a:r>
              <a:rPr lang="en-US" altLang="ko-KR" sz="1200" dirty="0" smtClean="0">
                <a:latin typeface="+mj-lt"/>
              </a:rPr>
              <a:t> = 1;</a:t>
            </a:r>
          </a:p>
          <a:p>
            <a:pPr defTabSz="180000"/>
            <a:r>
              <a:rPr lang="en-US" altLang="ko-KR" sz="1200" dirty="0" smtClean="0">
                <a:latin typeface="+mj-lt"/>
              </a:rPr>
              <a:t>		j = sum(</a:t>
            </a:r>
            <a:r>
              <a:rPr lang="en-US" altLang="ko-KR" sz="1200" dirty="0" err="1" smtClean="0">
                <a:latin typeface="+mj-lt"/>
              </a:rPr>
              <a:t>i</a:t>
            </a:r>
            <a:r>
              <a:rPr lang="en-US" altLang="ko-KR" sz="1200" dirty="0" smtClean="0">
                <a:latin typeface="+mj-lt"/>
              </a:rPr>
              <a:t>, TEN);</a:t>
            </a:r>
          </a:p>
          <a:p>
            <a:pPr defTabSz="180000"/>
            <a:r>
              <a:rPr lang="en-US" altLang="ko-KR" sz="1200" dirty="0" smtClean="0">
                <a:latin typeface="+mj-lt"/>
              </a:rPr>
              <a:t>		a = '?';</a:t>
            </a:r>
          </a:p>
          <a:p>
            <a:pPr defTabSz="180000"/>
            <a:r>
              <a:rPr lang="en-US" altLang="ko-KR" sz="1200" dirty="0" smtClean="0">
                <a:latin typeface="+mj-lt"/>
              </a:rPr>
              <a:t>		b = "Hello";	</a:t>
            </a:r>
          </a:p>
          <a:p>
            <a:pPr defTabSz="180000"/>
            <a:r>
              <a:rPr lang="en-US" altLang="ko-KR" sz="1200" dirty="0" smtClean="0">
                <a:latin typeface="+mj-lt"/>
              </a:rPr>
              <a:t>		</a:t>
            </a:r>
          </a:p>
          <a:p>
            <a:pPr defTabSz="180000"/>
            <a:r>
              <a:rPr lang="en-US" altLang="ko-KR" sz="1200" dirty="0" smtClean="0">
                <a:latin typeface="+mj-lt"/>
              </a:rPr>
              <a:t>		</a:t>
            </a:r>
            <a:r>
              <a:rPr lang="en-US" altLang="ko-KR" sz="1200" dirty="0" err="1" smtClean="0">
                <a:latin typeface="+mj-lt"/>
              </a:rPr>
              <a:t>java.lang.System.out.println</a:t>
            </a:r>
            <a:r>
              <a:rPr lang="en-US" altLang="ko-KR" sz="1200" dirty="0" smtClean="0">
                <a:latin typeface="+mj-lt"/>
              </a:rPr>
              <a:t>(a);</a:t>
            </a:r>
          </a:p>
          <a:p>
            <a:pPr defTabSz="180000"/>
            <a:r>
              <a:rPr lang="en-US" altLang="ko-KR" sz="1200" dirty="0" smtClean="0">
                <a:latin typeface="+mj-lt"/>
              </a:rPr>
              <a:t>		</a:t>
            </a:r>
            <a:r>
              <a:rPr lang="en-US" altLang="ko-KR" sz="1200" dirty="0" err="1" smtClean="0">
                <a:latin typeface="+mj-lt"/>
              </a:rPr>
              <a:t>System.out.println</a:t>
            </a:r>
            <a:r>
              <a:rPr lang="en-US" altLang="ko-KR" sz="1200" dirty="0" smtClean="0">
                <a:latin typeface="+mj-lt"/>
              </a:rPr>
              <a:t>(b);</a:t>
            </a:r>
          </a:p>
          <a:p>
            <a:pPr defTabSz="180000"/>
            <a:r>
              <a:rPr lang="en-US" altLang="ko-KR" sz="1200" dirty="0" smtClean="0">
                <a:latin typeface="+mj-lt"/>
              </a:rPr>
              <a:t>		</a:t>
            </a:r>
            <a:r>
              <a:rPr lang="en-US" altLang="ko-KR" sz="1200" dirty="0" err="1" smtClean="0">
                <a:latin typeface="+mj-lt"/>
              </a:rPr>
              <a:t>System.out.println</a:t>
            </a:r>
            <a:r>
              <a:rPr lang="en-US" altLang="ko-KR" sz="1200" dirty="0" smtClean="0">
                <a:latin typeface="+mj-lt"/>
              </a:rPr>
              <a:t>(TEN);</a:t>
            </a:r>
          </a:p>
          <a:p>
            <a:pPr defTabSz="180000"/>
            <a:r>
              <a:rPr lang="en-US" altLang="ko-KR" sz="1200" dirty="0" smtClean="0">
                <a:latin typeface="+mj-lt"/>
              </a:rPr>
              <a:t>		</a:t>
            </a:r>
            <a:r>
              <a:rPr lang="en-US" altLang="ko-KR" sz="1200" dirty="0" err="1" smtClean="0">
                <a:latin typeface="+mj-lt"/>
              </a:rPr>
              <a:t>System.out.println</a:t>
            </a:r>
            <a:r>
              <a:rPr lang="en-US" altLang="ko-KR" sz="1200" dirty="0" smtClean="0">
                <a:latin typeface="+mj-lt"/>
              </a:rPr>
              <a:t>(j);</a:t>
            </a:r>
          </a:p>
          <a:p>
            <a:pPr defTabSz="180000"/>
            <a:r>
              <a:rPr lang="en-US" altLang="ko-KR" sz="1200" dirty="0" smtClean="0">
                <a:latin typeface="+mj-lt"/>
              </a:rPr>
              <a:t>	}</a:t>
            </a:r>
          </a:p>
          <a:p>
            <a:pPr defTabSz="180000"/>
            <a:r>
              <a:rPr lang="en-US" altLang="ko-KR" sz="1200" dirty="0" smtClean="0">
                <a:latin typeface="+mj-lt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280812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4" y="1436921"/>
            <a:ext cx="4141199" cy="458112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20" y="1436921"/>
            <a:ext cx="3869453" cy="321621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mtClean="0"/>
              <a:t>javadoc</a:t>
            </a:r>
            <a:r>
              <a:rPr lang="ko-KR" altLang="en-US" smtClean="0"/>
              <a:t>로 </a:t>
            </a:r>
            <a:r>
              <a:rPr lang="en-US" altLang="ko-KR" smtClean="0"/>
              <a:t>HelloDoc </a:t>
            </a:r>
            <a:r>
              <a:rPr lang="ko-KR" altLang="en-US" smtClean="0"/>
              <a:t>클래스의 </a:t>
            </a:r>
            <a:r>
              <a:rPr lang="en-US" altLang="ko-KR" smtClean="0"/>
              <a:t>API </a:t>
            </a:r>
            <a:r>
              <a:rPr lang="ko-KR" altLang="en-US" smtClean="0"/>
              <a:t>도큐먼트생성</a:t>
            </a:r>
            <a:endParaRPr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28</a:t>
            </a:fld>
            <a:endParaRPr lang="ko-KR" altLang="en-US"/>
          </a:p>
        </p:txBody>
      </p:sp>
      <p:sp>
        <p:nvSpPr>
          <p:cNvPr id="75778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5780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2967835" y="2348880"/>
            <a:ext cx="1224136" cy="442674"/>
          </a:xfrm>
          <a:prstGeom prst="wedgeRoundRectCallout">
            <a:avLst>
              <a:gd name="adj1" fmla="val -119462"/>
              <a:gd name="adj2" fmla="val -4051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HelloDoc.html</a:t>
            </a:r>
          </a:p>
          <a:p>
            <a:r>
              <a:rPr lang="en-US" altLang="ko-KR" sz="1000" dirty="0" smtClean="0"/>
              <a:t> </a:t>
            </a:r>
            <a:r>
              <a:rPr lang="ko-KR" altLang="en-US" sz="1000" dirty="0" smtClean="0"/>
              <a:t>파일 생성</a:t>
            </a:r>
            <a:endParaRPr lang="ko-KR" altLang="en-US" sz="1000" dirty="0"/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6300192" y="2924944"/>
            <a:ext cx="531863" cy="272415"/>
          </a:xfrm>
          <a:prstGeom prst="wedgeRoundRectCallout">
            <a:avLst>
              <a:gd name="adj1" fmla="val -91729"/>
              <a:gd name="adj2" fmla="val 553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smtClean="0"/>
              <a:t>주</a:t>
            </a:r>
            <a:r>
              <a:rPr lang="ko-KR" altLang="en-US" sz="1000"/>
              <a:t>목</a:t>
            </a:r>
            <a:endParaRPr lang="ko-KR" altLang="en-US" sz="1000" dirty="0"/>
          </a:p>
        </p:txBody>
      </p:sp>
      <p:sp>
        <p:nvSpPr>
          <p:cNvPr id="12" name="TextBox 11"/>
          <p:cNvSpPr txBox="1"/>
          <p:nvPr/>
        </p:nvSpPr>
        <p:spPr>
          <a:xfrm>
            <a:off x="7236296" y="5805264"/>
            <a:ext cx="531863" cy="272415"/>
          </a:xfrm>
          <a:prstGeom prst="wedgeRoundRectCallout">
            <a:avLst>
              <a:gd name="adj1" fmla="val -91729"/>
              <a:gd name="adj2" fmla="val 553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smtClean="0"/>
              <a:t>주</a:t>
            </a:r>
            <a:r>
              <a:rPr lang="ko-KR" altLang="en-US" sz="1000"/>
              <a:t>목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100292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자바 프로그램 개발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29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 smtClean="0"/>
              <a:t>public class Hello2030</a:t>
            </a:r>
          </a:p>
          <a:p>
            <a:pPr lvl="1"/>
            <a:r>
              <a:rPr lang="ko-KR" altLang="en-US" dirty="0" smtClean="0"/>
              <a:t>클래스 선언문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Hello2030</a:t>
            </a:r>
            <a:r>
              <a:rPr lang="ko-KR" altLang="en-US" dirty="0" smtClean="0"/>
              <a:t> 은 클래스 이름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클래스는 </a:t>
            </a:r>
            <a:r>
              <a:rPr lang="en-US" altLang="ko-KR" dirty="0" smtClean="0"/>
              <a:t>{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} </a:t>
            </a:r>
            <a:r>
              <a:rPr lang="ko-KR" altLang="en-US" dirty="0" smtClean="0"/>
              <a:t>사이에 정의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자바는 하나 이상의 클래스로 구성</a:t>
            </a:r>
            <a:r>
              <a:rPr lang="en-US" altLang="ko-KR" dirty="0" smtClean="0"/>
              <a:t> </a:t>
            </a:r>
          </a:p>
          <a:p>
            <a:r>
              <a:rPr lang="en-US" altLang="ko-KR" dirty="0" smtClean="0"/>
              <a:t>public static void main(String[] </a:t>
            </a:r>
            <a:r>
              <a:rPr lang="en-US" altLang="ko-KR" dirty="0" err="1" smtClean="0"/>
              <a:t>args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dirty="0" smtClean="0"/>
              <a:t>자바 프로그램은 </a:t>
            </a:r>
            <a:r>
              <a:rPr lang="en-US" altLang="ko-KR" dirty="0" smtClean="0"/>
              <a:t>main() </a:t>
            </a:r>
            <a:r>
              <a:rPr lang="ko-KR" altLang="en-US" dirty="0" err="1" smtClean="0"/>
              <a:t>메소드에서</a:t>
            </a:r>
            <a:r>
              <a:rPr lang="ko-KR" altLang="en-US" dirty="0" smtClean="0"/>
              <a:t> 실행 시작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실행을 시작하는 클래스에 </a:t>
            </a:r>
            <a:r>
              <a:rPr lang="en-US" altLang="ko-KR" dirty="0" smtClean="0"/>
              <a:t>main() </a:t>
            </a:r>
            <a:r>
              <a:rPr lang="ko-KR" altLang="en-US" dirty="0" err="1" smtClean="0"/>
              <a:t>메소드가</a:t>
            </a:r>
            <a:r>
              <a:rPr lang="en-US" altLang="ko-KR" dirty="0" smtClean="0"/>
              <a:t> </a:t>
            </a:r>
            <a:r>
              <a:rPr lang="ko-KR" altLang="en-US" dirty="0" smtClean="0"/>
              <a:t>반드시 하나 존재</a:t>
            </a:r>
            <a:endParaRPr lang="en-US" altLang="ko-KR" dirty="0" smtClean="0"/>
          </a:p>
          <a:p>
            <a:r>
              <a:rPr lang="en-US" altLang="ko-KR" dirty="0" err="1" smtClean="0"/>
              <a:t>int</a:t>
            </a:r>
            <a:r>
              <a:rPr lang="en-US" altLang="ko-KR" dirty="0" smtClean="0"/>
              <a:t> n = 2030;</a:t>
            </a:r>
          </a:p>
          <a:p>
            <a:pPr lvl="1"/>
            <a:r>
              <a:rPr lang="ko-KR" altLang="en-US" dirty="0" smtClean="0"/>
              <a:t>지역 변수 선언</a:t>
            </a:r>
            <a:endParaRPr lang="en-US" altLang="ko-KR" dirty="0" smtClean="0"/>
          </a:p>
          <a:p>
            <a:r>
              <a:rPr lang="en-US" altLang="ko-KR" dirty="0" err="1" smtClean="0"/>
              <a:t>System.out.println</a:t>
            </a:r>
            <a:r>
              <a:rPr lang="en-US" altLang="ko-KR" dirty="0" smtClean="0"/>
              <a:t>("</a:t>
            </a:r>
            <a:r>
              <a:rPr lang="ko-KR" altLang="en-US" dirty="0" err="1" smtClean="0"/>
              <a:t>헬로</a:t>
            </a:r>
            <a:r>
              <a:rPr lang="en-US" altLang="ko-KR" dirty="0" smtClean="0"/>
              <a:t>"+n);</a:t>
            </a:r>
          </a:p>
          <a:p>
            <a:pPr lvl="1"/>
            <a:r>
              <a:rPr lang="ko-KR" altLang="en-US" dirty="0" smtClean="0"/>
              <a:t>화면에 </a:t>
            </a:r>
            <a:r>
              <a:rPr lang="en-US" altLang="ko-KR" dirty="0" smtClean="0"/>
              <a:t>"</a:t>
            </a:r>
            <a:r>
              <a:rPr lang="ko-KR" altLang="en-US" dirty="0" err="1" smtClean="0"/>
              <a:t>헬로</a:t>
            </a:r>
            <a:r>
              <a:rPr lang="en-US" altLang="ko-KR" dirty="0" smtClean="0"/>
              <a:t>2030“</a:t>
            </a:r>
            <a:r>
              <a:rPr lang="ko-KR" altLang="en-US" dirty="0" smtClean="0"/>
              <a:t> 출력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System.out</a:t>
            </a:r>
            <a:r>
              <a:rPr lang="en-US" altLang="ko-KR" dirty="0" smtClean="0"/>
              <a:t> </a:t>
            </a:r>
            <a:r>
              <a:rPr lang="ko-KR" altLang="en-US" dirty="0" smtClean="0"/>
              <a:t>객체는 </a:t>
            </a:r>
            <a:r>
              <a:rPr lang="en-US" altLang="ko-KR" dirty="0"/>
              <a:t>JDK</a:t>
            </a:r>
            <a:r>
              <a:rPr lang="ko-KR" altLang="en-US" dirty="0" smtClean="0"/>
              <a:t>에서 제공</a:t>
            </a:r>
            <a:r>
              <a:rPr lang="ko-KR" altLang="en-US" dirty="0"/>
              <a:t>됨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584165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프로그래밍 언어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프로그래밍 언어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프로그램 작성 언어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기계어</a:t>
            </a:r>
            <a:r>
              <a:rPr lang="en-US" altLang="ko-KR" dirty="0" smtClean="0"/>
              <a:t>(machine language)</a:t>
            </a:r>
          </a:p>
          <a:p>
            <a:pPr lvl="2"/>
            <a:r>
              <a:rPr lang="en-US" altLang="ko-KR" dirty="0" smtClean="0"/>
              <a:t>0,</a:t>
            </a:r>
            <a:r>
              <a:rPr lang="ko-KR" altLang="en-US" dirty="0" smtClean="0"/>
              <a:t> </a:t>
            </a:r>
            <a:r>
              <a:rPr lang="en-US" altLang="ko-KR" dirty="0" smtClean="0"/>
              <a:t>1</a:t>
            </a:r>
            <a:r>
              <a:rPr lang="ko-KR" altLang="en-US" dirty="0" smtClean="0"/>
              <a:t>의 이진수로 구성된 언어</a:t>
            </a:r>
            <a:endParaRPr lang="en-US" altLang="ko-KR" dirty="0" smtClean="0"/>
          </a:p>
          <a:p>
            <a:pPr lvl="2"/>
            <a:r>
              <a:rPr lang="ko-KR" altLang="en-US" dirty="0"/>
              <a:t>컴퓨터의 </a:t>
            </a:r>
            <a:r>
              <a:rPr lang="en-US" altLang="ko-KR" dirty="0" smtClean="0"/>
              <a:t>CPU</a:t>
            </a:r>
            <a:r>
              <a:rPr lang="ko-KR" altLang="en-US" dirty="0" smtClean="0"/>
              <a:t>는 기계어만 이해하</a:t>
            </a:r>
            <a:r>
              <a:rPr lang="ko-KR" altLang="en-US" dirty="0"/>
              <a:t>고</a:t>
            </a:r>
            <a:r>
              <a:rPr lang="ko-KR" altLang="en-US" dirty="0" smtClean="0"/>
              <a:t> 처리가능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어셈블리어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기계어 명령을 </a:t>
            </a:r>
            <a:r>
              <a:rPr lang="en-US" altLang="ko-KR" sz="1400" dirty="0"/>
              <a:t>ADD</a:t>
            </a:r>
            <a:r>
              <a:rPr lang="en-US" altLang="ko-KR" dirty="0"/>
              <a:t>, </a:t>
            </a:r>
            <a:r>
              <a:rPr lang="en-US" altLang="ko-KR" sz="1400" dirty="0"/>
              <a:t>SUB</a:t>
            </a:r>
            <a:r>
              <a:rPr lang="en-US" altLang="ko-KR" dirty="0"/>
              <a:t>, </a:t>
            </a:r>
            <a:r>
              <a:rPr lang="en-US" altLang="ko-KR" sz="1400" dirty="0"/>
              <a:t>MOVE </a:t>
            </a:r>
            <a:r>
              <a:rPr lang="ko-KR" altLang="en-US" dirty="0"/>
              <a:t>등과 </a:t>
            </a:r>
            <a:r>
              <a:rPr lang="ko-KR" altLang="en-US" dirty="0" smtClean="0"/>
              <a:t>같은 표현하기 </a:t>
            </a:r>
            <a:r>
              <a:rPr lang="ko-KR" altLang="en-US" dirty="0"/>
              <a:t>쉬운 상징적인 </a:t>
            </a:r>
            <a:r>
              <a:rPr lang="ko-KR" altLang="en-US" dirty="0" smtClean="0"/>
              <a:t>단어인 </a:t>
            </a:r>
            <a:r>
              <a:rPr lang="ko-KR" altLang="en-US" dirty="0" err="1"/>
              <a:t>니모닉</a:t>
            </a:r>
            <a:r>
              <a:rPr lang="ko-KR" altLang="en-US" dirty="0"/>
              <a:t> 기호</a:t>
            </a:r>
            <a:r>
              <a:rPr lang="en-US" altLang="ko-KR" dirty="0"/>
              <a:t>(</a:t>
            </a:r>
            <a:r>
              <a:rPr lang="en-US" altLang="ko-KR" sz="1800" dirty="0"/>
              <a:t>mnemonic symbol</a:t>
            </a:r>
            <a:r>
              <a:rPr lang="en-US" altLang="ko-KR" dirty="0"/>
              <a:t>)</a:t>
            </a:r>
            <a:r>
              <a:rPr lang="ko-KR" altLang="en-US" dirty="0"/>
              <a:t>로 일대일 대응시킨 </a:t>
            </a:r>
            <a:r>
              <a:rPr lang="ko-KR" altLang="en-US" dirty="0" smtClean="0"/>
              <a:t>언어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고급언어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사람이 이해하기 쉽고</a:t>
            </a:r>
            <a:r>
              <a:rPr lang="en-US" altLang="ko-KR" dirty="0" smtClean="0"/>
              <a:t>,</a:t>
            </a:r>
            <a:r>
              <a:rPr lang="ko-KR" altLang="en-US" dirty="0" smtClean="0"/>
              <a:t> 복잡한 작업</a:t>
            </a:r>
            <a:r>
              <a:rPr lang="en-US" altLang="ko-KR" dirty="0" smtClean="0"/>
              <a:t>,</a:t>
            </a:r>
            <a:r>
              <a:rPr lang="ko-KR" altLang="en-US" dirty="0" smtClean="0"/>
              <a:t> 자료 구조</a:t>
            </a:r>
            <a:r>
              <a:rPr lang="en-US" altLang="ko-KR" dirty="0" smtClean="0"/>
              <a:t>,</a:t>
            </a:r>
            <a:r>
              <a:rPr lang="ko-KR" altLang="en-US" dirty="0" smtClean="0"/>
              <a:t>알고리즘을 표현하기 위해 고안된 언어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 Pascal, Basic, C/C++, Java, C#</a:t>
            </a:r>
          </a:p>
          <a:p>
            <a:pPr lvl="2"/>
            <a:r>
              <a:rPr lang="ko-KR" altLang="en-US" dirty="0"/>
              <a:t>절차 지향 언어와 객체 지향 </a:t>
            </a:r>
            <a:r>
              <a:rPr lang="ko-KR" altLang="en-US" dirty="0" smtClean="0"/>
              <a:t>언어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616695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자바 소</a:t>
            </a:r>
            <a:r>
              <a:rPr lang="ko-KR" altLang="en-US" dirty="0"/>
              <a:t>스</a:t>
            </a:r>
            <a:r>
              <a:rPr lang="ko-KR" altLang="en-US" dirty="0" smtClean="0"/>
              <a:t> 편집</a:t>
            </a: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30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285860"/>
            <a:ext cx="8153400" cy="5239484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어떤 편집기를 사용해도 무관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메모장으로 작성한 샘플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작성 후 </a:t>
            </a:r>
            <a:r>
              <a:rPr lang="en-US" altLang="ko-KR" dirty="0" smtClean="0"/>
              <a:t>Hello2030.java</a:t>
            </a:r>
            <a:r>
              <a:rPr lang="ko-KR" altLang="en-US" dirty="0" smtClean="0"/>
              <a:t>로 저장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반드시 클래스와 동일한 이름으로 파일 저장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C:\Temp</a:t>
            </a:r>
            <a:r>
              <a:rPr lang="ko-KR" altLang="en-US" dirty="0" smtClean="0"/>
              <a:t>에 저장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확장자</a:t>
            </a:r>
            <a:r>
              <a:rPr lang="ko-KR" altLang="en-US" dirty="0" smtClean="0"/>
              <a:t> </a:t>
            </a:r>
            <a:r>
              <a:rPr lang="en-US" altLang="ko-KR" dirty="0" smtClean="0"/>
              <a:t>.java</a:t>
            </a:r>
          </a:p>
          <a:p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3584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6" name="그룹 5"/>
          <p:cNvGrpSpPr/>
          <p:nvPr/>
        </p:nvGrpSpPr>
        <p:grpSpPr>
          <a:xfrm>
            <a:off x="693412" y="2348880"/>
            <a:ext cx="7991872" cy="1910408"/>
            <a:chOff x="693412" y="2204864"/>
            <a:chExt cx="7991872" cy="1910408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3412" y="2204864"/>
              <a:ext cx="7991872" cy="1910408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1907704" y="2348880"/>
              <a:ext cx="531863" cy="272415"/>
            </a:xfrm>
            <a:prstGeom prst="wedgeRoundRectCallout">
              <a:avLst>
                <a:gd name="adj1" fmla="val -84639"/>
                <a:gd name="adj2" fmla="val 71284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000" smtClean="0"/>
                <a:t>주</a:t>
              </a:r>
              <a:r>
                <a:rPr lang="ko-KR" altLang="en-US" sz="1000"/>
                <a:t>목</a:t>
              </a:r>
              <a:endParaRPr lang="ko-KR" altLang="en-US" sz="1000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627784" y="2708920"/>
              <a:ext cx="531863" cy="272415"/>
            </a:xfrm>
            <a:prstGeom prst="wedgeRoundRectCallout">
              <a:avLst>
                <a:gd name="adj1" fmla="val -84639"/>
                <a:gd name="adj2" fmla="val 71284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000" smtClean="0"/>
                <a:t>주</a:t>
              </a:r>
              <a:r>
                <a:rPr lang="ko-KR" altLang="en-US" sz="1000"/>
                <a:t>목</a:t>
              </a:r>
              <a:endParaRPr lang="ko-KR" altLang="en-US" sz="1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936995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자바 소스 컴파일 및 실행</a:t>
            </a:r>
            <a:endParaRPr lang="ko-KR" altLang="en-US" dirty="0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31</a:t>
            </a:fld>
            <a:endParaRPr lang="ko-KR" altLang="en-US"/>
          </a:p>
        </p:txBody>
      </p:sp>
      <p:sp>
        <p:nvSpPr>
          <p:cNvPr id="34818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6" name="그룹 5"/>
          <p:cNvGrpSpPr/>
          <p:nvPr/>
        </p:nvGrpSpPr>
        <p:grpSpPr>
          <a:xfrm>
            <a:off x="600126" y="4746252"/>
            <a:ext cx="6924202" cy="1131020"/>
            <a:chOff x="600126" y="4604525"/>
            <a:chExt cx="6924202" cy="1131020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66708" y="4607912"/>
              <a:ext cx="5557620" cy="1127633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sp>
          <p:nvSpPr>
            <p:cNvPr id="15" name="TextBox 14"/>
            <p:cNvSpPr txBox="1"/>
            <p:nvPr/>
          </p:nvSpPr>
          <p:spPr>
            <a:xfrm>
              <a:off x="4234237" y="4899313"/>
              <a:ext cx="1953704" cy="272415"/>
            </a:xfrm>
            <a:prstGeom prst="wedgeRoundRectCallout">
              <a:avLst>
                <a:gd name="adj1" fmla="val -68490"/>
                <a:gd name="adj2" fmla="val 19377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000" dirty="0" smtClean="0"/>
                <a:t>.class </a:t>
              </a:r>
              <a:r>
                <a:rPr lang="ko-KR" altLang="en-US" sz="1000" dirty="0" err="1" smtClean="0"/>
                <a:t>확장자를</a:t>
              </a:r>
              <a:r>
                <a:rPr lang="ko-KR" altLang="en-US" sz="1000" dirty="0" smtClean="0"/>
                <a:t> 붙이지 않는다</a:t>
              </a:r>
              <a:r>
                <a:rPr lang="en-US" altLang="ko-KR" sz="1000" dirty="0" smtClean="0"/>
                <a:t>.</a:t>
              </a:r>
              <a:endParaRPr lang="ko-KR" altLang="en-US" sz="10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018025" y="5348379"/>
              <a:ext cx="792088" cy="272415"/>
            </a:xfrm>
            <a:prstGeom prst="wedgeRoundRectCallout">
              <a:avLst>
                <a:gd name="adj1" fmla="val 73924"/>
                <a:gd name="adj2" fmla="val -56404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000" dirty="0" smtClean="0"/>
                <a:t>실행 결과</a:t>
              </a:r>
              <a:endParaRPr lang="ko-KR" altLang="en-US" sz="1000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00126" y="4604525"/>
              <a:ext cx="1189599" cy="442674"/>
            </a:xfrm>
            <a:prstGeom prst="wedgeRoundRectCallout">
              <a:avLst>
                <a:gd name="adj1" fmla="val 124009"/>
                <a:gd name="adj2" fmla="val 51537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000" smtClean="0"/>
                <a:t>Hello2030.class </a:t>
              </a:r>
              <a:r>
                <a:rPr lang="ko-KR" altLang="en-US" sz="1000" dirty="0" smtClean="0"/>
                <a:t>실행</a:t>
              </a:r>
              <a:endParaRPr lang="ko-KR" altLang="en-US" sz="1000" dirty="0"/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1961652" y="1514619"/>
            <a:ext cx="5220695" cy="2990650"/>
            <a:chOff x="2785000" y="1357611"/>
            <a:chExt cx="5220695" cy="2990650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85000" y="1357611"/>
              <a:ext cx="5220695" cy="2990650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sp>
          <p:nvSpPr>
            <p:cNvPr id="12" name="TextBox 11"/>
            <p:cNvSpPr txBox="1"/>
            <p:nvPr/>
          </p:nvSpPr>
          <p:spPr>
            <a:xfrm>
              <a:off x="5420902" y="2005683"/>
              <a:ext cx="613535" cy="272415"/>
            </a:xfrm>
            <a:prstGeom prst="wedgeRoundRectCallout">
              <a:avLst>
                <a:gd name="adj1" fmla="val -109453"/>
                <a:gd name="adj2" fmla="val 19378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000" smtClean="0"/>
                <a:t>컴파일</a:t>
              </a:r>
              <a:endParaRPr lang="ko-KR" altLang="en-US" sz="1000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724128" y="2852936"/>
              <a:ext cx="1224136" cy="272415"/>
            </a:xfrm>
            <a:prstGeom prst="wedgeRoundRectCallout">
              <a:avLst>
                <a:gd name="adj1" fmla="val -21823"/>
                <a:gd name="adj2" fmla="val 92047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000" dirty="0" smtClean="0"/>
                <a:t>클래스 파일 생성</a:t>
              </a:r>
              <a:endParaRPr lang="ko-KR" altLang="en-US" sz="1000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147888" y="1556792"/>
              <a:ext cx="2008288" cy="272415"/>
            </a:xfrm>
            <a:prstGeom prst="wedgeRoundRectCallout">
              <a:avLst>
                <a:gd name="adj1" fmla="val -66819"/>
                <a:gd name="adj2" fmla="val 43790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000" smtClean="0"/>
                <a:t>C:\Temp </a:t>
              </a:r>
              <a:r>
                <a:rPr lang="ko-KR" altLang="en-US" sz="1000" dirty="0" smtClean="0"/>
                <a:t>디렉터리로 이동</a:t>
              </a:r>
              <a:endParaRPr lang="ko-KR" altLang="en-US" sz="1000" dirty="0"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524675" y="1763032"/>
            <a:ext cx="1189599" cy="612934"/>
          </a:xfrm>
          <a:prstGeom prst="wedgeRoundRectCallout">
            <a:avLst>
              <a:gd name="adj1" fmla="val 68980"/>
              <a:gd name="adj2" fmla="val 4051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Hello2030.java</a:t>
            </a:r>
            <a:r>
              <a:rPr lang="ko-KR" altLang="en-US" sz="1000" dirty="0" smtClean="0"/>
              <a:t>는 </a:t>
            </a:r>
            <a:r>
              <a:rPr lang="en-US" altLang="ko-KR" sz="1000" dirty="0" smtClean="0"/>
              <a:t>C:\Temp</a:t>
            </a:r>
            <a:r>
              <a:rPr lang="ko-KR" altLang="en-US" sz="1000" dirty="0" smtClean="0"/>
              <a:t>에 저장되어 있음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97135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3789040"/>
            <a:ext cx="5758444" cy="278474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이클립스</a:t>
            </a:r>
            <a:r>
              <a:rPr lang="ko-KR" altLang="en-US" dirty="0" smtClean="0"/>
              <a:t> 실행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32</a:t>
            </a:fld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359796" y="2299754"/>
            <a:ext cx="1740595" cy="272415"/>
          </a:xfrm>
          <a:prstGeom prst="wedgeRoundRectCallout">
            <a:avLst>
              <a:gd name="adj1" fmla="val -84672"/>
              <a:gd name="adj2" fmla="val 30025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err="1" smtClean="0"/>
              <a:t>이클립스</a:t>
            </a:r>
            <a:r>
              <a:rPr lang="ko-KR" altLang="en-US" sz="1000" dirty="0" smtClean="0"/>
              <a:t> </a:t>
            </a:r>
            <a:r>
              <a:rPr lang="en-US" altLang="ko-KR" sz="1000" dirty="0" smtClean="0"/>
              <a:t>Oxygen  </a:t>
            </a:r>
            <a:r>
              <a:rPr lang="ko-KR" altLang="en-US" sz="1000" dirty="0" err="1" smtClean="0"/>
              <a:t>배포판</a:t>
            </a:r>
            <a:endParaRPr lang="ko-KR" altLang="en-US" sz="1000" dirty="0"/>
          </a:p>
        </p:txBody>
      </p:sp>
      <p:sp>
        <p:nvSpPr>
          <p:cNvPr id="6" name="TextBox 5"/>
          <p:cNvSpPr txBox="1"/>
          <p:nvPr/>
        </p:nvSpPr>
        <p:spPr>
          <a:xfrm>
            <a:off x="2674789" y="5115072"/>
            <a:ext cx="1814066" cy="272415"/>
          </a:xfrm>
          <a:prstGeom prst="wedgeRoundRectCallout">
            <a:avLst>
              <a:gd name="adj1" fmla="val -48976"/>
              <a:gd name="adj2" fmla="val -12676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작업 공간 폴더 지정</a:t>
            </a:r>
            <a:endParaRPr lang="ko-KR" altLang="en-US" sz="10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776" y="1513715"/>
            <a:ext cx="3168352" cy="2116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2096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이클립스의</a:t>
            </a:r>
            <a:r>
              <a:rPr lang="ko-KR" altLang="en-US" dirty="0" smtClean="0"/>
              <a:t> 사용자 인터페이스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33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1700808"/>
            <a:ext cx="6048672" cy="4223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5118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1412776"/>
            <a:ext cx="5937555" cy="4858000"/>
          </a:xfrm>
          <a:prstGeom prst="rect">
            <a:avLst/>
          </a:prstGeom>
        </p:spPr>
      </p:pic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프로젝트 생성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34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5292080" y="2276872"/>
            <a:ext cx="808819" cy="442674"/>
          </a:xfrm>
          <a:prstGeom prst="wedgeRoundRectCallout">
            <a:avLst>
              <a:gd name="adj1" fmla="val -76058"/>
              <a:gd name="adj2" fmla="val -8144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Project</a:t>
            </a:r>
          </a:p>
          <a:p>
            <a:r>
              <a:rPr lang="ko-KR" altLang="en-US" sz="1000" dirty="0" smtClean="0"/>
              <a:t>메뉴 선택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8840427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522086"/>
            <a:ext cx="5323254" cy="397339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52" y="116632"/>
            <a:ext cx="4339190" cy="6564257"/>
          </a:xfrm>
          <a:prstGeom prst="rect">
            <a:avLst/>
          </a:prstGeom>
        </p:spPr>
      </p:pic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프로젝트 생성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35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403648" y="3068960"/>
            <a:ext cx="1296144" cy="272415"/>
          </a:xfrm>
          <a:prstGeom prst="wedgeRoundRectCallout">
            <a:avLst>
              <a:gd name="adj1" fmla="val -37397"/>
              <a:gd name="adj2" fmla="val 15912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Java Project </a:t>
            </a:r>
            <a:r>
              <a:rPr lang="ko-KR" altLang="en-US" sz="1000" dirty="0" smtClean="0"/>
              <a:t>선택</a:t>
            </a:r>
            <a:endParaRPr lang="ko-KR" altLang="en-US" sz="1000" dirty="0"/>
          </a:p>
        </p:txBody>
      </p:sp>
      <p:sp>
        <p:nvSpPr>
          <p:cNvPr id="8" name="TextBox 7"/>
          <p:cNvSpPr txBox="1"/>
          <p:nvPr/>
        </p:nvSpPr>
        <p:spPr>
          <a:xfrm>
            <a:off x="5796136" y="956488"/>
            <a:ext cx="1368152" cy="272415"/>
          </a:xfrm>
          <a:prstGeom prst="wedgeRoundRectCallout">
            <a:avLst>
              <a:gd name="adj1" fmla="val -42488"/>
              <a:gd name="adj2" fmla="val 8299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smtClean="0"/>
              <a:t>프로젝트 이름 지정</a:t>
            </a:r>
            <a:endParaRPr lang="ko-KR" altLang="en-US" sz="1000" dirty="0"/>
          </a:p>
        </p:txBody>
      </p:sp>
      <p:sp>
        <p:nvSpPr>
          <p:cNvPr id="9" name="TextBox 8"/>
          <p:cNvSpPr txBox="1"/>
          <p:nvPr/>
        </p:nvSpPr>
        <p:spPr>
          <a:xfrm>
            <a:off x="6804248" y="1844824"/>
            <a:ext cx="1517144" cy="442674"/>
          </a:xfrm>
          <a:prstGeom prst="wedgeRoundRectCallout">
            <a:avLst>
              <a:gd name="adj1" fmla="val -39043"/>
              <a:gd name="adj2" fmla="val 6809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이 컴퓨터에 </a:t>
            </a:r>
            <a:r>
              <a:rPr lang="en-US" altLang="ko-KR" sz="1000" dirty="0" smtClean="0"/>
              <a:t>JDK 10</a:t>
            </a:r>
            <a:r>
              <a:rPr lang="ko-KR" altLang="en-US" sz="1000" dirty="0" smtClean="0"/>
              <a:t>이 설치되어 있음</a:t>
            </a:r>
            <a:r>
              <a:rPr lang="en-US" altLang="ko-KR" sz="1000" dirty="0" smtClean="0"/>
              <a:t>. </a:t>
            </a:r>
            <a:r>
              <a:rPr lang="ko-KR" altLang="en-US" sz="1000" dirty="0" smtClean="0"/>
              <a:t>자동</a:t>
            </a:r>
            <a:endParaRPr lang="ko-KR" altLang="en-US" sz="1000" dirty="0"/>
          </a:p>
        </p:txBody>
      </p:sp>
      <p:sp>
        <p:nvSpPr>
          <p:cNvPr id="10" name="TextBox 9"/>
          <p:cNvSpPr txBox="1"/>
          <p:nvPr/>
        </p:nvSpPr>
        <p:spPr>
          <a:xfrm>
            <a:off x="6894768" y="5949280"/>
            <a:ext cx="864096" cy="272415"/>
          </a:xfrm>
          <a:prstGeom prst="wedgeRoundRectCallout">
            <a:avLst>
              <a:gd name="adj1" fmla="val -14583"/>
              <a:gd name="adj2" fmla="val 8645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smtClean="0"/>
              <a:t>Finish </a:t>
            </a:r>
            <a:r>
              <a:rPr lang="ko-KR" altLang="en-US" sz="1000" dirty="0" smtClean="0"/>
              <a:t>선</a:t>
            </a:r>
            <a:r>
              <a:rPr lang="ko-KR" altLang="en-US" sz="1000" dirty="0"/>
              <a:t>택</a:t>
            </a:r>
          </a:p>
        </p:txBody>
      </p:sp>
    </p:spTree>
    <p:extLst>
      <p:ext uri="{BB962C8B-B14F-4D97-AF65-F5344CB8AC3E}">
        <p14:creationId xmlns:p14="http://schemas.microsoft.com/office/powerpoint/2010/main" val="258457960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클래스 생성</a:t>
            </a: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36</a:t>
            </a:fld>
            <a:endParaRPr lang="ko-KR" altLang="en-US"/>
          </a:p>
        </p:txBody>
      </p:sp>
      <p:sp>
        <p:nvSpPr>
          <p:cNvPr id="7270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323528" y="1484784"/>
            <a:ext cx="31261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File-&gt;New-&gt;</a:t>
            </a:r>
            <a:r>
              <a:rPr lang="en-US" altLang="ko-KR" dirty="0" smtClean="0"/>
              <a:t>Class </a:t>
            </a:r>
            <a:r>
              <a:rPr lang="ko-KR" altLang="en-US" dirty="0" smtClean="0"/>
              <a:t>메뉴 선택</a:t>
            </a:r>
            <a:endParaRPr lang="ko-KR" altLang="en-US" dirty="0"/>
          </a:p>
        </p:txBody>
      </p:sp>
      <p:grpSp>
        <p:nvGrpSpPr>
          <p:cNvPr id="5" name="그룹 4"/>
          <p:cNvGrpSpPr/>
          <p:nvPr/>
        </p:nvGrpSpPr>
        <p:grpSpPr>
          <a:xfrm>
            <a:off x="1475656" y="332656"/>
            <a:ext cx="7290392" cy="6128817"/>
            <a:chOff x="1475656" y="332656"/>
            <a:chExt cx="7290392" cy="6128817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31273" y="332656"/>
              <a:ext cx="5034775" cy="6128817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5872225" y="1265816"/>
              <a:ext cx="581946" cy="272415"/>
            </a:xfrm>
            <a:prstGeom prst="wedgeRoundRectCallout">
              <a:avLst>
                <a:gd name="adj1" fmla="val -60102"/>
                <a:gd name="adj2" fmla="val 68091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000" smtClean="0"/>
                <a:t>주목</a:t>
              </a:r>
              <a:endParaRPr lang="ko-KR" altLang="en-US" sz="1000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751464" y="2276871"/>
              <a:ext cx="1230458" cy="272415"/>
            </a:xfrm>
            <a:prstGeom prst="wedgeRoundRectCallout">
              <a:avLst>
                <a:gd name="adj1" fmla="val -74658"/>
                <a:gd name="adj2" fmla="val 40408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000" dirty="0" smtClean="0"/>
                <a:t>클래스 이름 입력</a:t>
              </a:r>
              <a:endParaRPr lang="ko-KR" altLang="en-US" sz="1000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948264" y="5681954"/>
              <a:ext cx="864096" cy="272415"/>
            </a:xfrm>
            <a:prstGeom prst="wedgeRoundRectCallout">
              <a:avLst>
                <a:gd name="adj1" fmla="val -14583"/>
                <a:gd name="adj2" fmla="val 86458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000" smtClean="0"/>
                <a:t>Finish </a:t>
              </a:r>
              <a:r>
                <a:rPr lang="ko-KR" altLang="en-US" sz="1000" dirty="0" smtClean="0"/>
                <a:t>선</a:t>
              </a:r>
              <a:r>
                <a:rPr lang="ko-KR" altLang="en-US" sz="1000" dirty="0"/>
                <a:t>택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475656" y="4293096"/>
              <a:ext cx="2945306" cy="272415"/>
            </a:xfrm>
            <a:prstGeom prst="wedgeRoundRectCallout">
              <a:avLst>
                <a:gd name="adj1" fmla="val 63272"/>
                <a:gd name="adj2" fmla="val -25676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000" dirty="0" smtClean="0"/>
                <a:t>main()</a:t>
              </a:r>
              <a:r>
                <a:rPr lang="ko-KR" altLang="en-US" sz="1000" dirty="0" smtClean="0"/>
                <a:t>을 체크하면 자동으로 </a:t>
              </a:r>
              <a:r>
                <a:rPr lang="en-US" altLang="ko-KR" sz="1000" dirty="0" smtClean="0"/>
                <a:t>main() </a:t>
              </a:r>
              <a:r>
                <a:rPr lang="ko-KR" altLang="en-US" sz="1000" dirty="0" err="1" smtClean="0"/>
                <a:t>메소드</a:t>
              </a:r>
              <a:r>
                <a:rPr lang="ko-KR" altLang="en-US" sz="1000" dirty="0" smtClean="0"/>
                <a:t> 생성</a:t>
              </a:r>
              <a:endParaRPr lang="ko-KR" altLang="en-US" sz="1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8785498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생성된 자바 소스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37</a:t>
            </a:fld>
            <a:endParaRPr lang="ko-KR" altLang="en-US"/>
          </a:p>
        </p:txBody>
      </p:sp>
      <p:sp>
        <p:nvSpPr>
          <p:cNvPr id="7373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12" name="그룹 11"/>
          <p:cNvGrpSpPr/>
          <p:nvPr/>
        </p:nvGrpSpPr>
        <p:grpSpPr>
          <a:xfrm>
            <a:off x="843875" y="1556792"/>
            <a:ext cx="7775862" cy="4096647"/>
            <a:chOff x="843875" y="1556792"/>
            <a:chExt cx="7775862" cy="4096647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3875" y="1556792"/>
              <a:ext cx="7775862" cy="4096647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4744665" y="2636912"/>
              <a:ext cx="482970" cy="272415"/>
            </a:xfrm>
            <a:prstGeom prst="wedgeRoundRectCallout">
              <a:avLst>
                <a:gd name="adj1" fmla="val -44013"/>
                <a:gd name="adj2" fmla="val 88855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000" smtClean="0"/>
                <a:t>주목</a:t>
              </a:r>
              <a:endParaRPr lang="ko-KR" altLang="en-US" sz="10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300192" y="3140968"/>
              <a:ext cx="482970" cy="272415"/>
            </a:xfrm>
            <a:prstGeom prst="wedgeRoundRectCallout">
              <a:avLst>
                <a:gd name="adj1" fmla="val -44013"/>
                <a:gd name="adj2" fmla="val 88855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000" smtClean="0"/>
                <a:t>주목</a:t>
              </a:r>
              <a:endParaRPr lang="ko-KR" altLang="en-US" sz="1000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35696" y="4725144"/>
              <a:ext cx="482970" cy="272415"/>
            </a:xfrm>
            <a:prstGeom prst="wedgeRoundRectCallout">
              <a:avLst>
                <a:gd name="adj1" fmla="val -12784"/>
                <a:gd name="adj2" fmla="val -98010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000" smtClean="0"/>
                <a:t>주목</a:t>
              </a:r>
              <a:endParaRPr lang="ko-KR" altLang="en-US" sz="1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60262328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소스 편집과 컴파일 및 실행</a:t>
            </a:r>
            <a:endParaRPr lang="ko-KR" altLang="en-US" dirty="0"/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38</a:t>
            </a:fld>
            <a:endParaRPr lang="ko-KR" altLang="en-US"/>
          </a:p>
        </p:txBody>
      </p:sp>
      <p:sp>
        <p:nvSpPr>
          <p:cNvPr id="7475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475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1021837" y="1484784"/>
            <a:ext cx="6502491" cy="4292510"/>
            <a:chOff x="1021837" y="1484784"/>
            <a:chExt cx="6502491" cy="4292510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1837" y="1620991"/>
              <a:ext cx="6502491" cy="4156303"/>
            </a:xfrm>
            <a:prstGeom prst="rect">
              <a:avLst/>
            </a:prstGeom>
          </p:spPr>
        </p:pic>
        <p:sp>
          <p:nvSpPr>
            <p:cNvPr id="5" name="타원 4"/>
            <p:cNvSpPr/>
            <p:nvPr/>
          </p:nvSpPr>
          <p:spPr>
            <a:xfrm>
              <a:off x="2093673" y="2056692"/>
              <a:ext cx="504056" cy="26426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093673" y="1484784"/>
              <a:ext cx="876064" cy="272415"/>
            </a:xfrm>
            <a:prstGeom prst="wedgeRoundRectCallout">
              <a:avLst>
                <a:gd name="adj1" fmla="val -20995"/>
                <a:gd name="adj2" fmla="val 186604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000" dirty="0" smtClean="0"/>
                <a:t>실행 버튼</a:t>
              </a:r>
              <a:endParaRPr lang="ko-KR" altLang="en-US" sz="1000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041573" y="1556792"/>
              <a:ext cx="1618858" cy="272415"/>
            </a:xfrm>
            <a:prstGeom prst="wedgeRoundRectCallout">
              <a:avLst>
                <a:gd name="adj1" fmla="val -27664"/>
                <a:gd name="adj2" fmla="val 116308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000" dirty="0" smtClean="0"/>
                <a:t>Run -&gt; Run </a:t>
              </a:r>
              <a:r>
                <a:rPr lang="ko-KR" altLang="en-US" sz="1000" dirty="0" smtClean="0"/>
                <a:t>실행 메뉴</a:t>
              </a:r>
              <a:endParaRPr lang="ko-KR" altLang="en-US" sz="10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853715" y="5229224"/>
              <a:ext cx="948072" cy="272415"/>
            </a:xfrm>
            <a:prstGeom prst="wedgeRoundRectCallout">
              <a:avLst>
                <a:gd name="adj1" fmla="val 103123"/>
                <a:gd name="adj2" fmla="val -57326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000" dirty="0" smtClean="0"/>
                <a:t>콘솔 윈도우</a:t>
              </a:r>
              <a:endParaRPr lang="ko-KR" altLang="en-US" sz="1000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907704" y="4805269"/>
              <a:ext cx="840095" cy="272415"/>
            </a:xfrm>
            <a:prstGeom prst="wedgeRoundRectCallout">
              <a:avLst>
                <a:gd name="adj1" fmla="val 75265"/>
                <a:gd name="adj2" fmla="val 26566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000" smtClean="0"/>
                <a:t>실행 결과</a:t>
              </a:r>
              <a:endParaRPr lang="ko-KR" altLang="en-US" sz="1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74921112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자바 언어의 전 세계적인 활용도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 smtClean="0"/>
              <a:t>TIOBE </a:t>
            </a:r>
            <a:r>
              <a:rPr lang="ko-KR" altLang="en-US" dirty="0"/>
              <a:t>인덱스</a:t>
            </a:r>
            <a:r>
              <a:rPr lang="en-US" altLang="ko-KR" dirty="0"/>
              <a:t>(</a:t>
            </a:r>
            <a:r>
              <a:rPr lang="en-US" altLang="ko-KR" dirty="0">
                <a:hlinkClick r:id="rId2"/>
              </a:rPr>
              <a:t>www.tiobe.com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dirty="0" smtClean="0"/>
              <a:t>프로그래밍 </a:t>
            </a:r>
            <a:r>
              <a:rPr lang="ko-KR" altLang="en-US" dirty="0"/>
              <a:t>언어의 인기 순위를 </a:t>
            </a:r>
            <a:r>
              <a:rPr lang="ko-KR" altLang="en-US" dirty="0" smtClean="0"/>
              <a:t>매기는 사이트</a:t>
            </a:r>
            <a:endParaRPr lang="en-US" altLang="ko-KR" dirty="0" smtClean="0"/>
          </a:p>
          <a:p>
            <a:r>
              <a:rPr lang="ko-KR" altLang="en-US" dirty="0" smtClean="0"/>
              <a:t>자바는 지난 </a:t>
            </a:r>
            <a:r>
              <a:rPr lang="en-US" altLang="ko-KR" dirty="0" smtClean="0"/>
              <a:t>10</a:t>
            </a:r>
            <a:r>
              <a:rPr lang="ko-KR" altLang="en-US" dirty="0" smtClean="0"/>
              <a:t>년 동안 </a:t>
            </a:r>
            <a:r>
              <a:rPr lang="en-US" altLang="ko-KR" dirty="0" smtClean="0"/>
              <a:t>1</a:t>
            </a:r>
            <a:r>
              <a:rPr lang="ko-KR" altLang="en-US" dirty="0" smtClean="0"/>
              <a:t>위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39</a:t>
            </a:fld>
            <a:endParaRPr lang="ko-KR" altLang="en-US" dirty="0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5004048" y="4953859"/>
            <a:ext cx="3528392" cy="3877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lnSpc>
                <a:spcPct val="160000"/>
              </a:lnSpc>
              <a:spcAft>
                <a:spcPts val="400"/>
              </a:spcAft>
            </a:pPr>
            <a:r>
              <a:rPr lang="en-US" altLang="ko-KR" sz="1200" kern="0" dirty="0">
                <a:solidFill>
                  <a:srgbClr val="000000"/>
                </a:solidFill>
                <a:latin typeface="+mn-ea"/>
              </a:rPr>
              <a:t>(www.tiobe.com </a:t>
            </a:r>
            <a:r>
              <a:rPr lang="ko-KR" altLang="en-US" sz="1200" kern="0" dirty="0">
                <a:solidFill>
                  <a:srgbClr val="000000"/>
                </a:solidFill>
                <a:latin typeface="+mn-ea"/>
              </a:rPr>
              <a:t>사이트 참고</a:t>
            </a:r>
            <a:r>
              <a:rPr lang="en-US" altLang="ko-KR" sz="1200" kern="0" dirty="0">
                <a:solidFill>
                  <a:srgbClr val="000000"/>
                </a:solidFill>
                <a:latin typeface="+mn-ea"/>
              </a:rPr>
              <a:t>, 2017</a:t>
            </a:r>
            <a:r>
              <a:rPr lang="ko-KR" altLang="en-US" sz="1200" kern="0" dirty="0">
                <a:solidFill>
                  <a:srgbClr val="000000"/>
                </a:solidFill>
                <a:latin typeface="+mn-ea"/>
              </a:rPr>
              <a:t>년 </a:t>
            </a:r>
            <a:r>
              <a:rPr lang="en-US" altLang="ko-KR" sz="1200" kern="0" dirty="0">
                <a:solidFill>
                  <a:srgbClr val="000000"/>
                </a:solidFill>
                <a:latin typeface="+mn-ea"/>
              </a:rPr>
              <a:t>4</a:t>
            </a:r>
            <a:r>
              <a:rPr lang="ko-KR" altLang="en-US" sz="1200" kern="0" dirty="0">
                <a:solidFill>
                  <a:srgbClr val="000000"/>
                </a:solidFill>
                <a:latin typeface="+mn-ea"/>
              </a:rPr>
              <a:t>월 기준</a:t>
            </a:r>
            <a:r>
              <a:rPr lang="en-US" altLang="ko-KR" sz="1200" kern="0" dirty="0">
                <a:solidFill>
                  <a:srgbClr val="000000"/>
                </a:solidFill>
                <a:latin typeface="+mn-ea"/>
              </a:rPr>
              <a:t>)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+mn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778" y="2802680"/>
            <a:ext cx="7967270" cy="2159940"/>
          </a:xfrm>
          <a:prstGeom prst="rect">
            <a:avLst/>
          </a:prstGeom>
          <a:ln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9893256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제목 5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프로그래밍 언어의 진화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</a:t>
            </a:fld>
            <a:endParaRPr lang="ko-KR" altLang="en-US" dirty="0"/>
          </a:p>
        </p:txBody>
      </p:sp>
      <p:grpSp>
        <p:nvGrpSpPr>
          <p:cNvPr id="22" name="그룹 21"/>
          <p:cNvGrpSpPr/>
          <p:nvPr/>
        </p:nvGrpSpPr>
        <p:grpSpPr>
          <a:xfrm>
            <a:off x="1762533" y="571249"/>
            <a:ext cx="6920595" cy="6013286"/>
            <a:chOff x="1762533" y="571249"/>
            <a:chExt cx="6920595" cy="6013286"/>
          </a:xfrm>
        </p:grpSpPr>
        <p:sp>
          <p:nvSpPr>
            <p:cNvPr id="10" name="TextBox 9"/>
            <p:cNvSpPr txBox="1"/>
            <p:nvPr/>
          </p:nvSpPr>
          <p:spPr>
            <a:xfrm>
              <a:off x="5379382" y="571249"/>
              <a:ext cx="843501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Assembly</a:t>
              </a:r>
              <a:endParaRPr lang="ko-KR" altLang="en-US" sz="1200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744137" y="1417649"/>
              <a:ext cx="691215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Fortran</a:t>
              </a:r>
              <a:endParaRPr lang="ko-KR" altLang="en-US" sz="1200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713796" y="1967657"/>
              <a:ext cx="548548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200" dirty="0" err="1" smtClean="0"/>
                <a:t>Algol</a:t>
              </a:r>
              <a:endParaRPr lang="ko-KR" altLang="en-US" sz="1200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885743" y="2248991"/>
              <a:ext cx="532518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Basic</a:t>
              </a:r>
              <a:endParaRPr lang="ko-KR" altLang="en-US" sz="1200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797978" y="2363628"/>
              <a:ext cx="282450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C</a:t>
              </a:r>
              <a:endParaRPr lang="ko-KR" altLang="en-US" sz="12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698683" y="3166466"/>
              <a:ext cx="503664" cy="276999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C++</a:t>
              </a:r>
              <a:endParaRPr lang="ko-KR" altLang="en-US" sz="1200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730837" y="4380446"/>
              <a:ext cx="496098" cy="276999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 smtClean="0">
                  <a:solidFill>
                    <a:srgbClr val="FF0000"/>
                  </a:solidFill>
                </a:rPr>
                <a:t>Java</a:t>
              </a:r>
              <a:endParaRPr lang="ko-KR" altLang="en-US" sz="1200" b="1" dirty="0">
                <a:solidFill>
                  <a:srgbClr val="FF0000"/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998922" y="5407070"/>
              <a:ext cx="375424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C#</a:t>
              </a:r>
              <a:endParaRPr lang="ko-KR" altLang="en-US" sz="12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895948" y="4380447"/>
              <a:ext cx="849528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200" dirty="0" err="1" smtClean="0"/>
                <a:t>Javascript</a:t>
              </a:r>
              <a:endParaRPr lang="ko-KR" altLang="en-US" sz="1200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988070" y="3188874"/>
              <a:ext cx="996427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Objective-C</a:t>
              </a:r>
              <a:endParaRPr lang="ko-KR" altLang="en-US" sz="1200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174180" y="2360992"/>
              <a:ext cx="57900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1972 </a:t>
              </a:r>
              <a:endParaRPr lang="ko-KR" altLang="en-US" sz="1200" dirty="0"/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3146590" y="3166465"/>
              <a:ext cx="524503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200" dirty="0" smtClean="0"/>
                <a:t>1983</a:t>
              </a:r>
              <a:endParaRPr lang="ko-KR" altLang="en-US" sz="1200" dirty="0"/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3248972" y="4380446"/>
              <a:ext cx="524503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200" dirty="0" smtClean="0"/>
                <a:t>1995</a:t>
              </a:r>
              <a:endParaRPr lang="ko-KR" altLang="en-US" sz="1200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6139011" y="1431548"/>
              <a:ext cx="52450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1954</a:t>
              </a:r>
              <a:endParaRPr lang="ko-KR" altLang="en-US" sz="1200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5528760" y="5407070"/>
              <a:ext cx="52450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2000</a:t>
              </a:r>
              <a:endParaRPr lang="ko-KR" altLang="en-US" sz="1200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5189293" y="1963282"/>
              <a:ext cx="52450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1958</a:t>
              </a:r>
              <a:endParaRPr lang="ko-KR" altLang="en-US" sz="1200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7361240" y="2246180"/>
              <a:ext cx="52450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1964</a:t>
              </a:r>
              <a:endParaRPr lang="ko-KR" altLang="en-US" sz="1200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7684137" y="3842152"/>
              <a:ext cx="998991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Visual Basic</a:t>
              </a:r>
              <a:endParaRPr lang="ko-KR" altLang="en-US" sz="12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7159634" y="3839341"/>
              <a:ext cx="52450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1991</a:t>
              </a:r>
              <a:endParaRPr lang="ko-KR" altLang="en-US" sz="1200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407997" y="4394350"/>
              <a:ext cx="52450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1995</a:t>
              </a:r>
              <a:endParaRPr lang="ko-KR" altLang="en-US" sz="1200" dirty="0"/>
            </a:p>
          </p:txBody>
        </p:sp>
        <p:cxnSp>
          <p:nvCxnSpPr>
            <p:cNvPr id="34" name="직선 화살표 연결선 33"/>
            <p:cNvCxnSpPr>
              <a:stCxn id="10" idx="2"/>
              <a:endCxn id="12" idx="0"/>
            </p:cNvCxnSpPr>
            <p:nvPr/>
          </p:nvCxnSpPr>
          <p:spPr>
            <a:xfrm>
              <a:off x="5801133" y="848248"/>
              <a:ext cx="1288612" cy="569401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화살표 연결선 34"/>
            <p:cNvCxnSpPr>
              <a:stCxn id="10" idx="2"/>
              <a:endCxn id="15" idx="0"/>
            </p:cNvCxnSpPr>
            <p:nvPr/>
          </p:nvCxnSpPr>
          <p:spPr>
            <a:xfrm flipH="1">
              <a:off x="3939203" y="848248"/>
              <a:ext cx="1861930" cy="1515380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화살표 연결선 35"/>
            <p:cNvCxnSpPr>
              <a:stCxn id="12" idx="2"/>
              <a:endCxn id="13" idx="0"/>
            </p:cNvCxnSpPr>
            <p:nvPr/>
          </p:nvCxnSpPr>
          <p:spPr>
            <a:xfrm flipH="1">
              <a:off x="5988070" y="1694648"/>
              <a:ext cx="1101675" cy="27300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화살표 연결선 38"/>
            <p:cNvCxnSpPr>
              <a:stCxn id="15" idx="2"/>
              <a:endCxn id="16" idx="0"/>
            </p:cNvCxnSpPr>
            <p:nvPr/>
          </p:nvCxnSpPr>
          <p:spPr>
            <a:xfrm>
              <a:off x="3939203" y="2640627"/>
              <a:ext cx="11312" cy="525839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화살표 연결선 39"/>
            <p:cNvCxnSpPr>
              <a:stCxn id="15" idx="2"/>
              <a:endCxn id="19" idx="0"/>
            </p:cNvCxnSpPr>
            <p:nvPr/>
          </p:nvCxnSpPr>
          <p:spPr>
            <a:xfrm>
              <a:off x="3939203" y="2640627"/>
              <a:ext cx="1381509" cy="173982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화살표 연결선 40"/>
            <p:cNvCxnSpPr>
              <a:stCxn id="12" idx="2"/>
              <a:endCxn id="14" idx="0"/>
            </p:cNvCxnSpPr>
            <p:nvPr/>
          </p:nvCxnSpPr>
          <p:spPr>
            <a:xfrm>
              <a:off x="7089745" y="1694648"/>
              <a:ext cx="1062257" cy="554343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화살표 연결선 41"/>
            <p:cNvCxnSpPr>
              <a:stCxn id="14" idx="2"/>
              <a:endCxn id="31" idx="0"/>
            </p:cNvCxnSpPr>
            <p:nvPr/>
          </p:nvCxnSpPr>
          <p:spPr>
            <a:xfrm>
              <a:off x="8152002" y="2525990"/>
              <a:ext cx="31631" cy="1316162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화살표 연결선 42"/>
            <p:cNvCxnSpPr>
              <a:stCxn id="13" idx="2"/>
              <a:endCxn id="19" idx="0"/>
            </p:cNvCxnSpPr>
            <p:nvPr/>
          </p:nvCxnSpPr>
          <p:spPr>
            <a:xfrm flipH="1">
              <a:off x="5320712" y="2244656"/>
              <a:ext cx="667358" cy="2135791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화살표 연결선 43"/>
            <p:cNvCxnSpPr>
              <a:stCxn id="16" idx="2"/>
              <a:endCxn id="17" idx="0"/>
            </p:cNvCxnSpPr>
            <p:nvPr/>
          </p:nvCxnSpPr>
          <p:spPr>
            <a:xfrm>
              <a:off x="3950515" y="3443465"/>
              <a:ext cx="28371" cy="936981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화살표 연결선 44"/>
            <p:cNvCxnSpPr>
              <a:stCxn id="17" idx="2"/>
              <a:endCxn id="18" idx="0"/>
            </p:cNvCxnSpPr>
            <p:nvPr/>
          </p:nvCxnSpPr>
          <p:spPr>
            <a:xfrm>
              <a:off x="3978886" y="4657445"/>
              <a:ext cx="2207748" cy="749625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직사각형 45"/>
            <p:cNvSpPr/>
            <p:nvPr/>
          </p:nvSpPr>
          <p:spPr>
            <a:xfrm>
              <a:off x="5546925" y="3188874"/>
              <a:ext cx="524503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200" dirty="0" smtClean="0"/>
                <a:t>1983</a:t>
              </a:r>
              <a:endParaRPr lang="ko-KR" altLang="en-US" sz="1200" dirty="0"/>
            </a:p>
          </p:txBody>
        </p:sp>
        <p:cxnSp>
          <p:nvCxnSpPr>
            <p:cNvPr id="47" name="직선 화살표 연결선 46"/>
            <p:cNvCxnSpPr>
              <a:stCxn id="15" idx="3"/>
              <a:endCxn id="20" idx="0"/>
            </p:cNvCxnSpPr>
            <p:nvPr/>
          </p:nvCxnSpPr>
          <p:spPr>
            <a:xfrm>
              <a:off x="4080428" y="2502128"/>
              <a:ext cx="2405856" cy="686746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화살표 연결선 47"/>
            <p:cNvCxnSpPr>
              <a:stCxn id="13" idx="2"/>
              <a:endCxn id="20" idx="0"/>
            </p:cNvCxnSpPr>
            <p:nvPr/>
          </p:nvCxnSpPr>
          <p:spPr>
            <a:xfrm>
              <a:off x="5988070" y="2244656"/>
              <a:ext cx="498214" cy="94421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화살표 연결선 48"/>
            <p:cNvCxnSpPr>
              <a:stCxn id="31" idx="2"/>
              <a:endCxn id="18" idx="0"/>
            </p:cNvCxnSpPr>
            <p:nvPr/>
          </p:nvCxnSpPr>
          <p:spPr>
            <a:xfrm flipH="1">
              <a:off x="6186634" y="4119151"/>
              <a:ext cx="1996999" cy="128791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/>
            <p:cNvSpPr txBox="1"/>
            <p:nvPr/>
          </p:nvSpPr>
          <p:spPr>
            <a:xfrm>
              <a:off x="2330228" y="3647993"/>
              <a:ext cx="441403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Perl</a:t>
              </a:r>
              <a:endParaRPr lang="ko-KR" altLang="en-US" sz="1200" dirty="0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1770323" y="3645357"/>
              <a:ext cx="57900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1987 </a:t>
              </a:r>
              <a:endParaRPr lang="ko-KR" altLang="en-US" sz="1200" dirty="0"/>
            </a:p>
          </p:txBody>
        </p:sp>
        <p:cxnSp>
          <p:nvCxnSpPr>
            <p:cNvPr id="52" name="직선 화살표 연결선 51"/>
            <p:cNvCxnSpPr>
              <a:stCxn id="15" idx="2"/>
              <a:endCxn id="50" idx="0"/>
            </p:cNvCxnSpPr>
            <p:nvPr/>
          </p:nvCxnSpPr>
          <p:spPr>
            <a:xfrm flipH="1">
              <a:off x="2550930" y="2640627"/>
              <a:ext cx="1388273" cy="1007366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/>
            <p:cNvSpPr txBox="1"/>
            <p:nvPr/>
          </p:nvSpPr>
          <p:spPr>
            <a:xfrm>
              <a:off x="2317280" y="4380445"/>
              <a:ext cx="473206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PHP</a:t>
              </a:r>
              <a:endParaRPr lang="ko-KR" altLang="en-US" sz="1200" dirty="0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1794250" y="4368937"/>
              <a:ext cx="57900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1995 </a:t>
              </a:r>
              <a:endParaRPr lang="ko-KR" altLang="en-US" sz="1200" dirty="0"/>
            </a:p>
          </p:txBody>
        </p:sp>
        <p:cxnSp>
          <p:nvCxnSpPr>
            <p:cNvPr id="55" name="직선 화살표 연결선 54"/>
            <p:cNvCxnSpPr>
              <a:stCxn id="50" idx="2"/>
              <a:endCxn id="53" idx="0"/>
            </p:cNvCxnSpPr>
            <p:nvPr/>
          </p:nvCxnSpPr>
          <p:spPr>
            <a:xfrm>
              <a:off x="2550930" y="3924992"/>
              <a:ext cx="2953" cy="455453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/>
            <p:cNvSpPr txBox="1"/>
            <p:nvPr/>
          </p:nvSpPr>
          <p:spPr>
            <a:xfrm>
              <a:off x="4726289" y="5325630"/>
              <a:ext cx="412292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JSP</a:t>
              </a:r>
              <a:endParaRPr lang="ko-KR" altLang="en-US" sz="1200" dirty="0"/>
            </a:p>
          </p:txBody>
        </p:sp>
        <p:cxnSp>
          <p:nvCxnSpPr>
            <p:cNvPr id="66" name="직선 화살표 연결선 65"/>
            <p:cNvCxnSpPr>
              <a:stCxn id="17" idx="2"/>
              <a:endCxn id="60" idx="0"/>
            </p:cNvCxnSpPr>
            <p:nvPr/>
          </p:nvCxnSpPr>
          <p:spPr>
            <a:xfrm>
              <a:off x="3978886" y="4657445"/>
              <a:ext cx="953549" cy="668185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직사각형 69"/>
            <p:cNvSpPr/>
            <p:nvPr/>
          </p:nvSpPr>
          <p:spPr>
            <a:xfrm>
              <a:off x="4268948" y="5337024"/>
              <a:ext cx="524503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200" dirty="0" smtClean="0"/>
                <a:t>1999</a:t>
              </a:r>
              <a:endParaRPr lang="ko-KR" altLang="en-US" sz="1200" dirty="0"/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2303942" y="5852695"/>
              <a:ext cx="728981" cy="276999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 smtClean="0">
                  <a:solidFill>
                    <a:srgbClr val="FF0000"/>
                  </a:solidFill>
                </a:rPr>
                <a:t>Java 9</a:t>
              </a:r>
              <a:endParaRPr lang="ko-KR" altLang="en-US" sz="1200" b="1" dirty="0">
                <a:solidFill>
                  <a:srgbClr val="FF0000"/>
                </a:solidFill>
              </a:endParaRPr>
            </a:p>
          </p:txBody>
        </p:sp>
        <p:cxnSp>
          <p:nvCxnSpPr>
            <p:cNvPr id="83" name="직선 화살표 연결선 82"/>
            <p:cNvCxnSpPr>
              <a:stCxn id="17" idx="2"/>
              <a:endCxn id="82" idx="0"/>
            </p:cNvCxnSpPr>
            <p:nvPr/>
          </p:nvCxnSpPr>
          <p:spPr>
            <a:xfrm flipH="1">
              <a:off x="2668433" y="4657445"/>
              <a:ext cx="1310453" cy="1195250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직사각형 85"/>
            <p:cNvSpPr/>
            <p:nvPr/>
          </p:nvSpPr>
          <p:spPr>
            <a:xfrm>
              <a:off x="1763688" y="5849447"/>
              <a:ext cx="524503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200" dirty="0" smtClean="0"/>
                <a:t>2017</a:t>
              </a:r>
              <a:endParaRPr lang="ko-KR" altLang="en-US" sz="1200" dirty="0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2302788" y="6307536"/>
              <a:ext cx="730136" cy="276999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 smtClean="0">
                  <a:solidFill>
                    <a:srgbClr val="FF0000"/>
                  </a:solidFill>
                </a:rPr>
                <a:t>Java 10</a:t>
              </a:r>
              <a:endParaRPr lang="ko-KR" altLang="en-US" sz="1200" b="1" dirty="0">
                <a:solidFill>
                  <a:srgbClr val="FF0000"/>
                </a:solidFill>
              </a:endParaRPr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1762533" y="6304288"/>
              <a:ext cx="524503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200" dirty="0" smtClean="0"/>
                <a:t>2018</a:t>
              </a:r>
              <a:endParaRPr lang="ko-KR" altLang="en-US" sz="1200" dirty="0"/>
            </a:p>
          </p:txBody>
        </p:sp>
        <p:cxnSp>
          <p:nvCxnSpPr>
            <p:cNvPr id="8" name="직선 화살표 연결선 7"/>
            <p:cNvCxnSpPr>
              <a:stCxn id="82" idx="2"/>
              <a:endCxn id="57" idx="0"/>
            </p:cNvCxnSpPr>
            <p:nvPr/>
          </p:nvCxnSpPr>
          <p:spPr>
            <a:xfrm flipH="1">
              <a:off x="2667856" y="6129694"/>
              <a:ext cx="577" cy="17784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모서리가 둥근 사각형 설명선 20"/>
            <p:cNvSpPr/>
            <p:nvPr/>
          </p:nvSpPr>
          <p:spPr>
            <a:xfrm>
              <a:off x="4079250" y="6062265"/>
              <a:ext cx="1947025" cy="274138"/>
            </a:xfrm>
            <a:prstGeom prst="wedgeRoundRectCallout">
              <a:avLst>
                <a:gd name="adj1" fmla="val -103360"/>
                <a:gd name="adj2" fmla="val -71354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>
                  <a:solidFill>
                    <a:schemeClr val="tx1"/>
                  </a:solidFill>
                </a:rPr>
                <a:t>플랫폼과 클래스의 모듈화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27132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자바 응용의 종류 </a:t>
            </a:r>
            <a:r>
              <a:rPr lang="en-US" altLang="ko-KR" smtClean="0"/>
              <a:t>: </a:t>
            </a:r>
            <a:r>
              <a:rPr lang="ko-KR" altLang="en-US" smtClean="0"/>
              <a:t>데스크톱 응용프로그램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smtClean="0"/>
              <a:t>가장 전형적인 자바 응용프로그램</a:t>
            </a:r>
            <a:endParaRPr lang="en-US" altLang="ko-KR" smtClean="0"/>
          </a:p>
          <a:p>
            <a:pPr lvl="1"/>
            <a:r>
              <a:rPr lang="en-US" altLang="ko-KR" smtClean="0"/>
              <a:t>PC </a:t>
            </a:r>
            <a:r>
              <a:rPr lang="ko-KR" altLang="en-US" smtClean="0"/>
              <a:t>등의 데스크톱 컴퓨터에 설치되어 실행</a:t>
            </a:r>
            <a:endParaRPr lang="en-US" altLang="ko-KR" smtClean="0"/>
          </a:p>
          <a:p>
            <a:pPr lvl="1"/>
            <a:r>
              <a:rPr lang="en-US" altLang="ko-KR" smtClean="0"/>
              <a:t>JRE</a:t>
            </a:r>
            <a:r>
              <a:rPr lang="ko-KR" altLang="en-US" smtClean="0"/>
              <a:t>가 설치된 어떤 환경에서도 실행</a:t>
            </a:r>
            <a:endParaRPr lang="en-US" altLang="ko-KR" smtClean="0"/>
          </a:p>
          <a:p>
            <a:pPr lvl="2"/>
            <a:r>
              <a:rPr lang="ko-KR" altLang="en-US" smtClean="0"/>
              <a:t>다른 응용프로그램의 도움이 필요 없이 단독으로 실행</a:t>
            </a:r>
            <a:endParaRPr lang="en-US" altLang="ko-KR" smtClean="0"/>
          </a:p>
          <a:p>
            <a:endParaRPr lang="en-US" altLang="ko-KR" dirty="0" smtClean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40</a:t>
            </a:fld>
            <a:endParaRPr lang="ko-KR" altLang="en-US"/>
          </a:p>
        </p:txBody>
      </p:sp>
      <p:sp>
        <p:nvSpPr>
          <p:cNvPr id="1536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67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3068960"/>
            <a:ext cx="3113776" cy="2742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338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순서도: 처리 6"/>
          <p:cNvSpPr/>
          <p:nvPr/>
        </p:nvSpPr>
        <p:spPr>
          <a:xfrm>
            <a:off x="285720" y="3643314"/>
            <a:ext cx="2143140" cy="2571768"/>
          </a:xfrm>
          <a:prstGeom prst="flowChartProcess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웹 브라우저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자바 응용의 종류 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서블릿</a:t>
            </a:r>
            <a:r>
              <a:rPr lang="ko-KR" altLang="en-US" dirty="0" smtClean="0"/>
              <a:t> 응용프로그램</a:t>
            </a:r>
            <a:endParaRPr lang="ko-KR" altLang="en-US" dirty="0"/>
          </a:p>
        </p:txBody>
      </p:sp>
      <p:sp>
        <p:nvSpPr>
          <p:cNvPr id="25" name="슬라이드 번호 개체 틀 2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41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285860"/>
            <a:ext cx="8153400" cy="2295176"/>
          </a:xfrm>
        </p:spPr>
        <p:txBody>
          <a:bodyPr>
            <a:normAutofit/>
          </a:bodyPr>
          <a:lstStyle/>
          <a:p>
            <a:r>
              <a:rPr lang="ko-KR" altLang="en-US" sz="2000" dirty="0" err="1" smtClean="0"/>
              <a:t>서블릿</a:t>
            </a:r>
            <a:r>
              <a:rPr lang="en-US" altLang="ko-KR" sz="2000" dirty="0" smtClean="0"/>
              <a:t>(servlet)</a:t>
            </a:r>
          </a:p>
          <a:p>
            <a:pPr lvl="1"/>
            <a:r>
              <a:rPr lang="ko-KR" altLang="en-US" sz="1800" dirty="0" smtClean="0"/>
              <a:t>애플릿과 반대로 서버에서 실행되는 자바 프로그램</a:t>
            </a:r>
            <a:endParaRPr lang="en-US" altLang="ko-KR" sz="1800" dirty="0" smtClean="0"/>
          </a:p>
          <a:p>
            <a:pPr lvl="2"/>
            <a:r>
              <a:rPr lang="ko-KR" altLang="en-US" sz="1600" dirty="0" smtClean="0"/>
              <a:t>서버 클라이언트 모델에서 </a:t>
            </a:r>
            <a:r>
              <a:rPr lang="ko-KR" altLang="en-US" sz="1600" dirty="0" err="1" smtClean="0"/>
              <a:t>서블릿과</a:t>
            </a:r>
            <a:r>
              <a:rPr lang="ko-KR" altLang="en-US" sz="1600" dirty="0" smtClean="0"/>
              <a:t> 애플릿이 각각 통신하면서 실행</a:t>
            </a:r>
            <a:endParaRPr lang="en-US" altLang="ko-KR" sz="1600" dirty="0" smtClean="0"/>
          </a:p>
          <a:p>
            <a:pPr lvl="1"/>
            <a:r>
              <a:rPr lang="ko-KR" altLang="en-US" sz="1800" dirty="0" smtClean="0"/>
              <a:t>데이터베이스 서버 및 기타 서버와 연동하는 복잡한 기능 구현 시 사용</a:t>
            </a:r>
            <a:endParaRPr lang="en-US" altLang="ko-KR" sz="1800" dirty="0" smtClean="0"/>
          </a:p>
          <a:p>
            <a:pPr lvl="1"/>
            <a:r>
              <a:rPr lang="ko-KR" altLang="en-US" sz="1800" dirty="0" smtClean="0"/>
              <a:t>사용자 인터페이스가 필요 없는 응용</a:t>
            </a:r>
            <a:endParaRPr lang="en-US" altLang="ko-KR" sz="1800" dirty="0" smtClean="0"/>
          </a:p>
          <a:p>
            <a:pPr lvl="1"/>
            <a:r>
              <a:rPr lang="ko-KR" altLang="en-US" sz="1800" dirty="0" smtClean="0"/>
              <a:t>웹 서버에 의해 실행 통제 받음</a:t>
            </a:r>
            <a:endParaRPr lang="ko-KR" altLang="en-US" sz="1800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244" y="4005064"/>
            <a:ext cx="2062722" cy="2085968"/>
          </a:xfrm>
          <a:prstGeom prst="rect">
            <a:avLst/>
          </a:prstGeom>
        </p:spPr>
      </p:pic>
      <p:sp>
        <p:nvSpPr>
          <p:cNvPr id="9" name="구름 8"/>
          <p:cNvSpPr/>
          <p:nvPr/>
        </p:nvSpPr>
        <p:spPr>
          <a:xfrm>
            <a:off x="2857488" y="4500570"/>
            <a:ext cx="1428760" cy="785818"/>
          </a:xfrm>
          <a:prstGeom prst="cloud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인터넷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0" name="순서도: 처리 9"/>
          <p:cNvSpPr/>
          <p:nvPr/>
        </p:nvSpPr>
        <p:spPr>
          <a:xfrm>
            <a:off x="5000628" y="3714752"/>
            <a:ext cx="2071702" cy="2500330"/>
          </a:xfrm>
          <a:prstGeom prst="flowChartProcess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웹 서버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cxnSp>
        <p:nvCxnSpPr>
          <p:cNvPr id="11" name="직선 화살표 연결선 10"/>
          <p:cNvCxnSpPr>
            <a:stCxn id="7" idx="3"/>
            <a:endCxn id="9" idx="2"/>
          </p:cNvCxnSpPr>
          <p:nvPr/>
        </p:nvCxnSpPr>
        <p:spPr>
          <a:xfrm flipV="1">
            <a:off x="2428860" y="4893479"/>
            <a:ext cx="433060" cy="35719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>
            <a:stCxn id="9" idx="0"/>
            <a:endCxn id="10" idx="1"/>
          </p:cNvCxnSpPr>
          <p:nvPr/>
        </p:nvCxnSpPr>
        <p:spPr>
          <a:xfrm>
            <a:off x="4285057" y="4893479"/>
            <a:ext cx="715571" cy="71438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순서도: 처리 12"/>
          <p:cNvSpPr/>
          <p:nvPr/>
        </p:nvSpPr>
        <p:spPr>
          <a:xfrm>
            <a:off x="5214942" y="4429132"/>
            <a:ext cx="1643074" cy="1571636"/>
          </a:xfrm>
          <a:prstGeom prst="flowChartProcess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400" dirty="0" smtClean="0">
                <a:solidFill>
                  <a:schemeClr val="tx1"/>
                </a:solidFill>
              </a:rPr>
              <a:t>JVM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4" name="순서도: 처리 13"/>
          <p:cNvSpPr/>
          <p:nvPr/>
        </p:nvSpPr>
        <p:spPr>
          <a:xfrm>
            <a:off x="5429256" y="4929198"/>
            <a:ext cx="1214446" cy="785818"/>
          </a:xfrm>
          <a:prstGeom prst="flowChartProcess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 smtClean="0">
                <a:solidFill>
                  <a:schemeClr val="tx1"/>
                </a:solidFill>
              </a:rPr>
              <a:t>servlet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cxnSp>
        <p:nvCxnSpPr>
          <p:cNvPr id="15" name="직선 화살표 연결선 14"/>
          <p:cNvCxnSpPr>
            <a:endCxn id="14" idx="1"/>
          </p:cNvCxnSpPr>
          <p:nvPr/>
        </p:nvCxnSpPr>
        <p:spPr>
          <a:xfrm>
            <a:off x="4071934" y="5072074"/>
            <a:ext cx="1357322" cy="250033"/>
          </a:xfrm>
          <a:prstGeom prst="straightConnector1">
            <a:avLst/>
          </a:prstGeom>
          <a:ln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순서도: 처리 15"/>
          <p:cNvSpPr/>
          <p:nvPr/>
        </p:nvSpPr>
        <p:spPr>
          <a:xfrm>
            <a:off x="7715272" y="4005064"/>
            <a:ext cx="961184" cy="495506"/>
          </a:xfrm>
          <a:prstGeom prst="flowChartProcess">
            <a:avLst/>
          </a:prstGeom>
          <a:solidFill>
            <a:srgbClr val="66FF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서버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cxnSp>
        <p:nvCxnSpPr>
          <p:cNvPr id="17" name="직선 화살표 연결선 16"/>
          <p:cNvCxnSpPr>
            <a:endCxn id="16" idx="1"/>
          </p:cNvCxnSpPr>
          <p:nvPr/>
        </p:nvCxnSpPr>
        <p:spPr>
          <a:xfrm flipV="1">
            <a:off x="6643702" y="4252817"/>
            <a:ext cx="1071570" cy="890696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순서도: 처리 17"/>
          <p:cNvSpPr/>
          <p:nvPr/>
        </p:nvSpPr>
        <p:spPr>
          <a:xfrm>
            <a:off x="7715272" y="5429264"/>
            <a:ext cx="961184" cy="448008"/>
          </a:xfrm>
          <a:prstGeom prst="flowChartProcess">
            <a:avLst/>
          </a:prstGeom>
          <a:solidFill>
            <a:srgbClr val="66FF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DB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cxnSp>
        <p:nvCxnSpPr>
          <p:cNvPr id="19" name="직선 화살표 연결선 18"/>
          <p:cNvCxnSpPr>
            <a:stCxn id="14" idx="3"/>
            <a:endCxn id="18" idx="1"/>
          </p:cNvCxnSpPr>
          <p:nvPr/>
        </p:nvCxnSpPr>
        <p:spPr>
          <a:xfrm>
            <a:off x="6643702" y="5322107"/>
            <a:ext cx="1071570" cy="331161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8110863" y="4857760"/>
            <a:ext cx="461665" cy="32316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ko-KR" dirty="0" smtClean="0"/>
              <a:t>…</a:t>
            </a:r>
            <a:endParaRPr lang="ko-KR" altLang="en-US" dirty="0"/>
          </a:p>
        </p:txBody>
      </p:sp>
      <p:cxnSp>
        <p:nvCxnSpPr>
          <p:cNvPr id="21" name="직선 화살표 연결선 20"/>
          <p:cNvCxnSpPr/>
          <p:nvPr/>
        </p:nvCxnSpPr>
        <p:spPr>
          <a:xfrm>
            <a:off x="3786182" y="5214950"/>
            <a:ext cx="1214446" cy="285752"/>
          </a:xfrm>
          <a:prstGeom prst="straightConnector1">
            <a:avLst/>
          </a:prstGeom>
          <a:ln>
            <a:solidFill>
              <a:srgbClr val="0070C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/>
          <p:nvPr/>
        </p:nvCxnSpPr>
        <p:spPr>
          <a:xfrm flipV="1">
            <a:off x="1818955" y="5072074"/>
            <a:ext cx="1109971" cy="214314"/>
          </a:xfrm>
          <a:prstGeom prst="straightConnector1">
            <a:avLst/>
          </a:prstGeom>
          <a:ln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/>
          <p:nvPr/>
        </p:nvCxnSpPr>
        <p:spPr>
          <a:xfrm flipV="1">
            <a:off x="1872303" y="5214950"/>
            <a:ext cx="1270937" cy="259446"/>
          </a:xfrm>
          <a:prstGeom prst="straightConnector1">
            <a:avLst/>
          </a:prstGeom>
          <a:ln>
            <a:solidFill>
              <a:srgbClr val="0070C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8158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자바 응용의 종류 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서블릿</a:t>
            </a:r>
            <a:r>
              <a:rPr lang="ko-KR" altLang="en-US" dirty="0" smtClean="0"/>
              <a:t> 응용프로그램</a:t>
            </a:r>
            <a:endParaRPr lang="ko-KR" altLang="en-US" dirty="0"/>
          </a:p>
        </p:txBody>
      </p:sp>
      <p:sp>
        <p:nvSpPr>
          <p:cNvPr id="25" name="슬라이드 번호 개체 틀 2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42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285860"/>
            <a:ext cx="8153400" cy="2295176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sz="2000" dirty="0" err="1" smtClean="0"/>
              <a:t>서블릿</a:t>
            </a:r>
            <a:r>
              <a:rPr lang="en-US" altLang="ko-KR" sz="2000" dirty="0" smtClean="0"/>
              <a:t>(servlet)</a:t>
            </a:r>
          </a:p>
          <a:p>
            <a:pPr lvl="1"/>
            <a:r>
              <a:rPr lang="ko-KR" altLang="en-US" sz="1800" dirty="0" err="1" smtClean="0"/>
              <a:t>구축모델</a:t>
            </a:r>
            <a:r>
              <a:rPr lang="ko-KR" altLang="en-US" sz="1800" dirty="0" smtClean="0"/>
              <a:t> </a:t>
            </a:r>
            <a:r>
              <a:rPr lang="en-US" altLang="ko-KR" sz="1800" dirty="0" smtClean="0"/>
              <a:t>1</a:t>
            </a:r>
          </a:p>
          <a:p>
            <a:pPr lvl="2"/>
            <a:r>
              <a:rPr lang="en-US" altLang="ko-KR" sz="1600" dirty="0" smtClean="0"/>
              <a:t>JSP</a:t>
            </a:r>
            <a:r>
              <a:rPr lang="ko-KR" altLang="en-US" sz="1600" dirty="0" smtClean="0"/>
              <a:t>만 사용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개발속도 빠르고 배우기 쉬움</a:t>
            </a:r>
            <a:endParaRPr lang="en-US" altLang="ko-KR" sz="1600" dirty="0" smtClean="0"/>
          </a:p>
          <a:p>
            <a:pPr lvl="2"/>
            <a:r>
              <a:rPr lang="ko-KR" altLang="en-US" sz="1600" dirty="0" err="1" smtClean="0"/>
              <a:t>프리젠테이션</a:t>
            </a:r>
            <a:r>
              <a:rPr lang="ko-KR" altLang="en-US" sz="1600" dirty="0" smtClean="0"/>
              <a:t> </a:t>
            </a:r>
            <a:r>
              <a:rPr lang="ko-KR" altLang="en-US" sz="1600" dirty="0" err="1" smtClean="0"/>
              <a:t>로직과</a:t>
            </a:r>
            <a:r>
              <a:rPr lang="ko-KR" altLang="en-US" sz="1600" dirty="0" smtClean="0"/>
              <a:t> 비즈니스 </a:t>
            </a:r>
            <a:r>
              <a:rPr lang="ko-KR" altLang="en-US" sz="1600" dirty="0" err="1" smtClean="0"/>
              <a:t>로직</a:t>
            </a:r>
            <a:r>
              <a:rPr lang="ko-KR" altLang="en-US" sz="1600" dirty="0" smtClean="0"/>
              <a:t> 혼재</a:t>
            </a:r>
            <a:r>
              <a:rPr lang="en-US" altLang="ko-KR" sz="1600" dirty="0" smtClean="0"/>
              <a:t>, JSP </a:t>
            </a:r>
            <a:r>
              <a:rPr lang="ko-KR" altLang="en-US" sz="1600" dirty="0" smtClean="0"/>
              <a:t>코드 복잡해 유지보수 어려움</a:t>
            </a:r>
            <a:endParaRPr lang="en-US" altLang="ko-KR" sz="1600" dirty="0" smtClean="0"/>
          </a:p>
          <a:p>
            <a:pPr lvl="1"/>
            <a:r>
              <a:rPr lang="ko-KR" altLang="en-US" sz="1800" dirty="0" err="1" smtClean="0"/>
              <a:t>구축모델</a:t>
            </a:r>
            <a:r>
              <a:rPr lang="ko-KR" altLang="en-US" sz="1800" dirty="0" smtClean="0"/>
              <a:t> </a:t>
            </a:r>
            <a:r>
              <a:rPr lang="en-US" altLang="ko-KR" sz="1800" dirty="0" smtClean="0"/>
              <a:t>2</a:t>
            </a:r>
          </a:p>
          <a:p>
            <a:pPr lvl="2"/>
            <a:r>
              <a:rPr lang="en-US" altLang="ko-KR" sz="1600" dirty="0" smtClean="0"/>
              <a:t>JSP+</a:t>
            </a:r>
            <a:r>
              <a:rPr lang="ko-KR" altLang="en-US" sz="1600" dirty="0" err="1" smtClean="0"/>
              <a:t>서브릿</a:t>
            </a:r>
            <a:r>
              <a:rPr lang="ko-KR" altLang="en-US" sz="1600" dirty="0" smtClean="0"/>
              <a:t> 동시 사용</a:t>
            </a:r>
            <a:endParaRPr lang="en-US" altLang="ko-KR" sz="1600" dirty="0" smtClean="0"/>
          </a:p>
          <a:p>
            <a:pPr lvl="2"/>
            <a:r>
              <a:rPr lang="ko-KR" altLang="en-US" sz="1600" dirty="0" err="1" smtClean="0"/>
              <a:t>프리젠테이션은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JSP</a:t>
            </a:r>
            <a:r>
              <a:rPr lang="ko-KR" altLang="en-US" sz="1600" dirty="0" smtClean="0"/>
              <a:t>로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비즈니스 </a:t>
            </a:r>
            <a:r>
              <a:rPr lang="ko-KR" altLang="en-US" sz="1600" dirty="0" err="1" smtClean="0"/>
              <a:t>로직은</a:t>
            </a:r>
            <a:r>
              <a:rPr lang="ko-KR" altLang="en-US" sz="1600" dirty="0" smtClean="0"/>
              <a:t> </a:t>
            </a:r>
            <a:r>
              <a:rPr lang="ko-KR" altLang="en-US" sz="1600" dirty="0" err="1" smtClean="0"/>
              <a:t>서브릿으로</a:t>
            </a:r>
            <a:r>
              <a:rPr lang="ko-KR" altLang="en-US" sz="1600" dirty="0" smtClean="0"/>
              <a:t> 분리</a:t>
            </a:r>
            <a:endParaRPr lang="en-US" altLang="ko-KR" sz="1600" dirty="0" smtClean="0"/>
          </a:p>
          <a:p>
            <a:pPr lvl="2"/>
            <a:r>
              <a:rPr lang="ko-KR" altLang="en-US" sz="1600" dirty="0" smtClean="0"/>
              <a:t>유지보수가 쉽다</a:t>
            </a:r>
            <a:endParaRPr lang="ko-KR" altLang="en-US" sz="1600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3717032"/>
            <a:ext cx="3762177" cy="203011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7984" y="3821081"/>
            <a:ext cx="3915717" cy="1822014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691680" y="5747145"/>
            <a:ext cx="1316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구축모델</a:t>
            </a:r>
            <a:r>
              <a:rPr lang="ko-KR" altLang="en-US" dirty="0" smtClean="0"/>
              <a:t> </a:t>
            </a:r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6228184" y="5698474"/>
            <a:ext cx="1316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구축모델</a:t>
            </a:r>
            <a:r>
              <a:rPr lang="ko-KR" altLang="en-US" dirty="0" smtClean="0"/>
              <a:t> </a:t>
            </a:r>
            <a:r>
              <a:rPr lang="en-US" altLang="ko-KR" dirty="0" smtClean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04766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자바 </a:t>
            </a:r>
            <a:r>
              <a:rPr lang="ko-KR" altLang="en-US" dirty="0" err="1" smtClean="0"/>
              <a:t>모바일</a:t>
            </a:r>
            <a:r>
              <a:rPr lang="ko-KR" altLang="en-US" dirty="0" smtClean="0"/>
              <a:t> 응용 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안드로이드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sz="1800" dirty="0" err="1" smtClean="0"/>
              <a:t>안드로이드</a:t>
            </a:r>
            <a:endParaRPr lang="en-US" altLang="ko-KR" sz="1800" dirty="0" smtClean="0"/>
          </a:p>
          <a:p>
            <a:pPr lvl="1"/>
            <a:r>
              <a:rPr lang="ko-KR" altLang="en-US" sz="1600" dirty="0" err="1" smtClean="0"/>
              <a:t>구글의</a:t>
            </a:r>
            <a:r>
              <a:rPr lang="ko-KR" altLang="en-US" sz="1600" dirty="0" smtClean="0"/>
              <a:t> 주도로 여러 </a:t>
            </a:r>
            <a:r>
              <a:rPr lang="ko-KR" altLang="en-US" sz="1600" dirty="0" err="1" smtClean="0"/>
              <a:t>모바일</a:t>
            </a:r>
            <a:r>
              <a:rPr lang="ko-KR" altLang="en-US" sz="1600" dirty="0" smtClean="0"/>
              <a:t> 회사가 모여 구성한 </a:t>
            </a:r>
            <a:r>
              <a:rPr lang="en-US" altLang="ko-KR" sz="1600" dirty="0" smtClean="0"/>
              <a:t>OHA(Open Handset Alliance)</a:t>
            </a:r>
            <a:r>
              <a:rPr lang="ko-KR" altLang="en-US" sz="1600" dirty="0" smtClean="0"/>
              <a:t>에서 만든 무료 모바일 플랫폼</a:t>
            </a:r>
            <a:endParaRPr lang="en-US" altLang="ko-KR" sz="1600" dirty="0" smtClean="0"/>
          </a:p>
          <a:p>
            <a:pPr lvl="1"/>
            <a:r>
              <a:rPr lang="ko-KR" altLang="en-US" sz="1600" dirty="0" smtClean="0"/>
              <a:t>개발 언어는 자바를 사용하나 </a:t>
            </a:r>
            <a:r>
              <a:rPr lang="en-US" altLang="ko-KR" sz="1600" dirty="0" smtClean="0"/>
              <a:t>JVM</a:t>
            </a:r>
            <a:r>
              <a:rPr lang="ko-KR" altLang="en-US" sz="1600" dirty="0" smtClean="0"/>
              <a:t>에 해당하는 </a:t>
            </a:r>
            <a:r>
              <a:rPr lang="en-US" altLang="ko-KR" sz="1600" dirty="0" err="1" smtClean="0"/>
              <a:t>Dalvik</a:t>
            </a:r>
            <a:r>
              <a:rPr lang="ko-KR" altLang="en-US" sz="1600" dirty="0" smtClean="0"/>
              <a:t>은 기존 바이트 코드와 호환성이 없어 변환 필요</a:t>
            </a:r>
            <a:endParaRPr lang="en-US" altLang="ko-KR" sz="1600" dirty="0" smtClean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43</a:t>
            </a:fld>
            <a:endParaRPr lang="ko-KR" altLang="en-US"/>
          </a:p>
        </p:txBody>
      </p:sp>
      <p:sp>
        <p:nvSpPr>
          <p:cNvPr id="2560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4" y="1412776"/>
            <a:ext cx="2755506" cy="504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90823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자바의 특성</a:t>
            </a:r>
            <a:r>
              <a:rPr lang="en-US" altLang="ko-KR" dirty="0" smtClean="0"/>
              <a:t>(1)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44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 dirty="0"/>
              <a:t>플랫폼 독립성</a:t>
            </a:r>
            <a:endParaRPr lang="en-US" altLang="ko-KR" dirty="0"/>
          </a:p>
          <a:p>
            <a:pPr lvl="1"/>
            <a:r>
              <a:rPr lang="ko-KR" altLang="en-US" dirty="0" smtClean="0"/>
              <a:t>자바 프로그램은 플랫폼에 상관없이 어디서든지 실행</a:t>
            </a:r>
            <a:endParaRPr lang="en-US" altLang="ko-KR" dirty="0" smtClean="0"/>
          </a:p>
          <a:p>
            <a:r>
              <a:rPr lang="ko-KR" altLang="en-US" dirty="0" smtClean="0"/>
              <a:t>객체지향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상속성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다형성</a:t>
            </a:r>
            <a:r>
              <a:rPr lang="en-US" altLang="ko-KR" dirty="0" smtClean="0"/>
              <a:t>, </a:t>
            </a:r>
            <a:r>
              <a:rPr lang="ko-KR" altLang="en-US" dirty="0" smtClean="0"/>
              <a:t>캡슐화</a:t>
            </a:r>
            <a:endParaRPr lang="en-US" altLang="ko-KR" dirty="0" smtClean="0"/>
          </a:p>
          <a:p>
            <a:r>
              <a:rPr lang="ko-KR" altLang="en-US" dirty="0" smtClean="0"/>
              <a:t>클래스로 캡슐화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클래스 내에 모든 변수</a:t>
            </a:r>
            <a:r>
              <a:rPr lang="en-US" altLang="ko-KR" dirty="0" smtClean="0"/>
              <a:t>(</a:t>
            </a:r>
            <a:r>
              <a:rPr lang="ko-KR" altLang="en-US" dirty="0" smtClean="0"/>
              <a:t>필드</a:t>
            </a:r>
            <a:r>
              <a:rPr lang="en-US" altLang="ko-KR" dirty="0" smtClean="0"/>
              <a:t>), </a:t>
            </a:r>
            <a:r>
              <a:rPr lang="ko-KR" altLang="en-US" dirty="0" smtClean="0"/>
              <a:t>함수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메소드</a:t>
            </a:r>
            <a:r>
              <a:rPr lang="en-US" altLang="ko-KR" dirty="0" smtClean="0"/>
              <a:t>) </a:t>
            </a:r>
            <a:r>
              <a:rPr lang="ko-KR" altLang="en-US" dirty="0" smtClean="0"/>
              <a:t>구현해야 함</a:t>
            </a:r>
            <a:endParaRPr lang="en-US" altLang="ko-KR" dirty="0" smtClean="0"/>
          </a:p>
          <a:p>
            <a:pPr lvl="1"/>
            <a:r>
              <a:rPr lang="ko-KR" altLang="en-US" dirty="0"/>
              <a:t>클래스 안에서 새로운 클래스</a:t>
            </a:r>
            <a:r>
              <a:rPr lang="en-US" altLang="ko-KR" dirty="0"/>
              <a:t>(</a:t>
            </a:r>
            <a:r>
              <a:rPr lang="ko-KR" altLang="en-US" dirty="0"/>
              <a:t>내부 클래스</a:t>
            </a:r>
            <a:r>
              <a:rPr lang="en-US" altLang="ko-KR" dirty="0"/>
              <a:t>)</a:t>
            </a:r>
            <a:r>
              <a:rPr lang="ko-KR" altLang="en-US" dirty="0"/>
              <a:t> 작성 </a:t>
            </a:r>
            <a:r>
              <a:rPr lang="ko-KR" altLang="en-US" dirty="0" smtClean="0"/>
              <a:t>가능</a:t>
            </a:r>
            <a:endParaRPr lang="en-US" altLang="ko-KR" dirty="0" smtClean="0"/>
          </a:p>
          <a:p>
            <a:r>
              <a:rPr lang="ko-KR" altLang="en-US" dirty="0" smtClean="0"/>
              <a:t>소스</a:t>
            </a:r>
            <a:r>
              <a:rPr lang="en-US" altLang="ko-KR" dirty="0" smtClean="0"/>
              <a:t>(.java)</a:t>
            </a:r>
            <a:r>
              <a:rPr lang="ko-KR" altLang="en-US" dirty="0" smtClean="0"/>
              <a:t>와 클래스</a:t>
            </a:r>
            <a:r>
              <a:rPr lang="en-US" altLang="ko-KR" dirty="0" smtClean="0"/>
              <a:t>(.class)</a:t>
            </a:r>
            <a:r>
              <a:rPr lang="ko-KR" altLang="en-US" dirty="0" smtClean="0"/>
              <a:t> 파일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하나의 소스 파일에 여러 클래스 작성 가능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public </a:t>
            </a:r>
            <a:r>
              <a:rPr lang="ko-KR" altLang="en-US" dirty="0" smtClean="0"/>
              <a:t>클래스는 하나만 가능</a:t>
            </a:r>
            <a:endParaRPr lang="en-US" altLang="ko-KR" dirty="0" smtClean="0"/>
          </a:p>
          <a:p>
            <a:pPr lvl="2"/>
            <a:r>
              <a:rPr lang="ko-KR" altLang="en-US" dirty="0"/>
              <a:t>소스 파일의 이름과 </a:t>
            </a:r>
            <a:r>
              <a:rPr lang="en-US" altLang="ko-KR" dirty="0"/>
              <a:t>public</a:t>
            </a:r>
            <a:r>
              <a:rPr lang="ko-KR" altLang="en-US" dirty="0"/>
              <a:t>으로 선언된 클래스 이름은 같아야 함</a:t>
            </a:r>
            <a:endParaRPr lang="en-US" altLang="ko-KR" dirty="0"/>
          </a:p>
          <a:p>
            <a:pPr lvl="1"/>
            <a:r>
              <a:rPr lang="ko-KR" altLang="en-US" dirty="0" err="1" smtClean="0"/>
              <a:t>컴파일된</a:t>
            </a:r>
            <a:r>
              <a:rPr lang="ko-KR" altLang="en-US" dirty="0" smtClean="0"/>
              <a:t> 클래스 파일</a:t>
            </a:r>
            <a:r>
              <a:rPr lang="en-US" altLang="ko-KR" dirty="0" smtClean="0"/>
              <a:t>(.class)</a:t>
            </a:r>
            <a:r>
              <a:rPr lang="ko-KR" altLang="en-US" dirty="0" smtClean="0"/>
              <a:t>에는 클래스는</a:t>
            </a:r>
            <a:r>
              <a:rPr lang="en-US" altLang="ko-KR" dirty="0" smtClean="0"/>
              <a:t> </a:t>
            </a:r>
            <a:r>
              <a:rPr lang="ko-KR" altLang="en-US" dirty="0" smtClean="0"/>
              <a:t>하나만 </a:t>
            </a:r>
            <a:r>
              <a:rPr lang="ko-KR" altLang="en-US" dirty="0"/>
              <a:t>존재</a:t>
            </a:r>
            <a:endParaRPr lang="en-US" altLang="ko-KR" dirty="0"/>
          </a:p>
          <a:p>
            <a:pPr lvl="2"/>
            <a:r>
              <a:rPr lang="ko-KR" altLang="en-US" dirty="0" smtClean="0"/>
              <a:t>다수의 클래스를 가진 자바 소스</a:t>
            </a:r>
            <a:r>
              <a:rPr lang="en-US" altLang="ko-KR" dirty="0" smtClean="0"/>
              <a:t>(.java)</a:t>
            </a:r>
            <a:r>
              <a:rPr lang="ko-KR" altLang="en-US" dirty="0" smtClean="0"/>
              <a:t>를 </a:t>
            </a:r>
            <a:r>
              <a:rPr lang="ko-KR" altLang="en-US" dirty="0" err="1" smtClean="0"/>
              <a:t>컴파일하면</a:t>
            </a:r>
            <a:r>
              <a:rPr lang="ko-KR" altLang="en-US" dirty="0" smtClean="0"/>
              <a:t> 클래스마다 별도 클래스 파일</a:t>
            </a:r>
            <a:r>
              <a:rPr lang="en-US" altLang="ko-KR" dirty="0" smtClean="0"/>
              <a:t>(.class)</a:t>
            </a:r>
            <a:r>
              <a:rPr lang="ko-KR" altLang="en-US" dirty="0" smtClean="0"/>
              <a:t> 생성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49660100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소스 파일과 클래스</a:t>
            </a:r>
            <a:r>
              <a:rPr lang="en-US" altLang="ko-KR" smtClean="0"/>
              <a:t>, </a:t>
            </a:r>
            <a:r>
              <a:rPr lang="ko-KR" altLang="en-US" smtClean="0"/>
              <a:t>클래스 파일의 관계</a:t>
            </a:r>
            <a:endParaRPr lang="ko-KR" altLang="en-US"/>
          </a:p>
        </p:txBody>
      </p:sp>
      <p:sp>
        <p:nvSpPr>
          <p:cNvPr id="17" name="슬라이드 번호 개체 틀 1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45</a:t>
            </a:fld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648589" y="2357430"/>
            <a:ext cx="1500198" cy="3108543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400" dirty="0" smtClean="0"/>
              <a:t>public class A {</a:t>
            </a:r>
          </a:p>
          <a:p>
            <a:pPr defTabSz="180000"/>
            <a:r>
              <a:rPr lang="en-US" altLang="ko-KR" sz="1400" dirty="0" smtClean="0"/>
              <a:t>	.........</a:t>
            </a:r>
          </a:p>
          <a:p>
            <a:pPr defTabSz="180000"/>
            <a:r>
              <a:rPr lang="en-US" altLang="ko-KR" sz="1400" dirty="0" smtClean="0"/>
              <a:t>}</a:t>
            </a:r>
          </a:p>
          <a:p>
            <a:pPr defTabSz="180000"/>
            <a:endParaRPr lang="en-US" altLang="ko-KR" sz="1400" dirty="0" smtClean="0"/>
          </a:p>
          <a:p>
            <a:pPr defTabSz="180000"/>
            <a:r>
              <a:rPr lang="en-US" altLang="ko-KR" sz="1400" dirty="0" smtClean="0"/>
              <a:t>class B {</a:t>
            </a:r>
          </a:p>
          <a:p>
            <a:pPr defTabSz="180000"/>
            <a:r>
              <a:rPr lang="en-US" altLang="ko-KR" sz="1400" dirty="0" smtClean="0"/>
              <a:t>	.........</a:t>
            </a:r>
          </a:p>
          <a:p>
            <a:pPr defTabSz="180000"/>
            <a:r>
              <a:rPr lang="en-US" altLang="ko-KR" sz="1400" dirty="0" smtClean="0"/>
              <a:t>}</a:t>
            </a:r>
          </a:p>
          <a:p>
            <a:pPr defTabSz="180000"/>
            <a:endParaRPr lang="en-US" altLang="ko-KR" sz="1400" dirty="0" smtClean="0"/>
          </a:p>
          <a:p>
            <a:pPr defTabSz="180000"/>
            <a:r>
              <a:rPr lang="en-US" altLang="ko-KR" sz="1400" dirty="0" smtClean="0"/>
              <a:t>class C {</a:t>
            </a:r>
          </a:p>
          <a:p>
            <a:pPr defTabSz="180000"/>
            <a:r>
              <a:rPr lang="en-US" altLang="ko-KR" sz="1400" dirty="0" smtClean="0"/>
              <a:t>	.........</a:t>
            </a:r>
          </a:p>
          <a:p>
            <a:pPr defTabSz="180000"/>
            <a:r>
              <a:rPr lang="en-US" altLang="ko-KR" sz="1400" dirty="0" smtClean="0"/>
              <a:t>	class D {</a:t>
            </a:r>
          </a:p>
          <a:p>
            <a:pPr defTabSz="180000"/>
            <a:r>
              <a:rPr lang="en-US" altLang="ko-KR" sz="1400" dirty="0" smtClean="0"/>
              <a:t>		.........</a:t>
            </a:r>
          </a:p>
          <a:p>
            <a:pPr defTabSz="180000"/>
            <a:r>
              <a:rPr lang="en-US" altLang="ko-KR" sz="1400" dirty="0" smtClean="0"/>
              <a:t>	}</a:t>
            </a:r>
          </a:p>
          <a:p>
            <a:pPr defTabSz="180000"/>
            <a:r>
              <a:rPr lang="en-US" altLang="ko-KR" sz="1400" dirty="0" smtClean="0"/>
              <a:t>}</a:t>
            </a:r>
            <a:endParaRPr lang="ko-KR" altLang="en-US" sz="1400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1979712" y="2008340"/>
            <a:ext cx="6588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mtClean="0"/>
              <a:t>A.java</a:t>
            </a:r>
            <a:endParaRPr lang="ko-KR" altLang="en-US" sz="1400"/>
          </a:p>
        </p:txBody>
      </p:sp>
      <p:sp>
        <p:nvSpPr>
          <p:cNvPr id="10" name="TextBox 9"/>
          <p:cNvSpPr txBox="1"/>
          <p:nvPr/>
        </p:nvSpPr>
        <p:spPr>
          <a:xfrm>
            <a:off x="5143504" y="2000240"/>
            <a:ext cx="723275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400" smtClean="0"/>
              <a:t>A.class</a:t>
            </a:r>
            <a:endParaRPr lang="ko-KR" altLang="en-US" sz="1400"/>
          </a:p>
        </p:txBody>
      </p:sp>
      <p:sp>
        <p:nvSpPr>
          <p:cNvPr id="14" name="TextBox 13"/>
          <p:cNvSpPr txBox="1"/>
          <p:nvPr/>
        </p:nvSpPr>
        <p:spPr>
          <a:xfrm>
            <a:off x="5143504" y="2857496"/>
            <a:ext cx="7088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mtClean="0"/>
              <a:t>B.class</a:t>
            </a:r>
            <a:endParaRPr lang="ko-KR" altLang="en-US" sz="1400"/>
          </a:p>
        </p:txBody>
      </p:sp>
      <p:sp>
        <p:nvSpPr>
          <p:cNvPr id="16" name="직사각형 15"/>
          <p:cNvSpPr/>
          <p:nvPr/>
        </p:nvSpPr>
        <p:spPr>
          <a:xfrm>
            <a:off x="5053755" y="4506407"/>
            <a:ext cx="9339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ko-KR" sz="1400" smtClean="0">
                <a:solidFill>
                  <a:prstClr val="black"/>
                </a:solidFill>
              </a:rPr>
              <a:t>C$D.class</a:t>
            </a:r>
            <a:endParaRPr lang="ko-KR" altLang="en-US" sz="1400">
              <a:solidFill>
                <a:prstClr val="black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428992" y="3429000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mtClean="0"/>
              <a:t>컴파일</a:t>
            </a:r>
            <a:endParaRPr lang="ko-KR" altLang="en-US" sz="1400"/>
          </a:p>
        </p:txBody>
      </p:sp>
      <p:sp>
        <p:nvSpPr>
          <p:cNvPr id="21" name="모서리가 둥근 직사각형 20"/>
          <p:cNvSpPr/>
          <p:nvPr/>
        </p:nvSpPr>
        <p:spPr>
          <a:xfrm>
            <a:off x="5072066" y="2357430"/>
            <a:ext cx="1228126" cy="428628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smtClean="0">
                <a:solidFill>
                  <a:schemeClr val="tx1"/>
                </a:solidFill>
              </a:rPr>
              <a:t>바이트 코드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5072066" y="3143248"/>
            <a:ext cx="1228126" cy="428628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바이트 코드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5072066" y="4786322"/>
            <a:ext cx="1228126" cy="428628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smtClean="0">
                <a:solidFill>
                  <a:schemeClr val="tx1"/>
                </a:solidFill>
              </a:rPr>
              <a:t>바이트 코드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5053755" y="3720589"/>
            <a:ext cx="71846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ko-KR" sz="1400" smtClean="0">
                <a:solidFill>
                  <a:prstClr val="black"/>
                </a:solidFill>
              </a:rPr>
              <a:t>C.class</a:t>
            </a:r>
            <a:endParaRPr lang="ko-KR" altLang="en-US" sz="1400">
              <a:solidFill>
                <a:prstClr val="black"/>
              </a:solidFill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5072066" y="4000504"/>
            <a:ext cx="1228126" cy="428628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smtClean="0">
                <a:solidFill>
                  <a:schemeClr val="tx1"/>
                </a:solidFill>
              </a:rPr>
              <a:t>바이트 코드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4357686" y="2000240"/>
            <a:ext cx="2571768" cy="342902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28" name="TextBox 27"/>
          <p:cNvSpPr txBox="1"/>
          <p:nvPr/>
        </p:nvSpPr>
        <p:spPr>
          <a:xfrm>
            <a:off x="4500562" y="5429264"/>
            <a:ext cx="25197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4 </a:t>
            </a:r>
            <a:r>
              <a:rPr lang="ko-KR" altLang="en-US" sz="1400" dirty="0" smtClean="0"/>
              <a:t>개의 클래스 파일이 생성됨</a:t>
            </a:r>
            <a:endParaRPr lang="ko-KR" altLang="en-US" sz="1400" dirty="0"/>
          </a:p>
        </p:txBody>
      </p:sp>
      <p:sp>
        <p:nvSpPr>
          <p:cNvPr id="31" name="오른쪽 화살표 30"/>
          <p:cNvSpPr/>
          <p:nvPr/>
        </p:nvSpPr>
        <p:spPr>
          <a:xfrm>
            <a:off x="3286116" y="3786190"/>
            <a:ext cx="1000132" cy="142876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83574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자바의 특징</a:t>
            </a:r>
            <a:r>
              <a:rPr lang="en-US" altLang="ko-KR" dirty="0" smtClean="0"/>
              <a:t>(2)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46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 dirty="0" smtClean="0"/>
              <a:t>실행 코드 배포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실행 코드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한 개의 </a:t>
            </a:r>
            <a:r>
              <a:rPr lang="en-US" altLang="ko-KR" dirty="0" smtClean="0"/>
              <a:t>class </a:t>
            </a:r>
            <a:r>
              <a:rPr lang="ko-KR" altLang="en-US" dirty="0" smtClean="0"/>
              <a:t>파일 또는 다수의 </a:t>
            </a:r>
            <a:r>
              <a:rPr lang="en-US" altLang="ko-KR" dirty="0" smtClean="0"/>
              <a:t>class </a:t>
            </a:r>
            <a:r>
              <a:rPr lang="ko-KR" altLang="en-US" dirty="0" smtClean="0"/>
              <a:t>파일로 구성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여러 폴더에 걸쳐 다수의 클래스 파일로 구성된 경우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jar </a:t>
            </a:r>
            <a:r>
              <a:rPr lang="ko-KR" altLang="en-US" dirty="0" smtClean="0"/>
              <a:t>파일 형태로 배포 가능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main() </a:t>
            </a:r>
            <a:r>
              <a:rPr lang="ko-KR" altLang="en-US" dirty="0" err="1" smtClean="0"/>
              <a:t>메소드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자바 응용프로그램의 실행은 </a:t>
            </a:r>
            <a:r>
              <a:rPr lang="en-US" altLang="ko-KR" dirty="0" smtClean="0"/>
              <a:t>main() </a:t>
            </a:r>
            <a:r>
              <a:rPr lang="ko-KR" altLang="en-US" dirty="0" err="1" smtClean="0"/>
              <a:t>메소드에서</a:t>
            </a:r>
            <a:r>
              <a:rPr lang="ko-KR" altLang="en-US" dirty="0" smtClean="0"/>
              <a:t> 시작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하나의 클래스 파일에 하나 이상의 </a:t>
            </a:r>
            <a:r>
              <a:rPr lang="en-US" altLang="ko-KR" dirty="0" smtClean="0"/>
              <a:t>main() </a:t>
            </a:r>
            <a:r>
              <a:rPr lang="ko-KR" altLang="en-US" dirty="0" err="1" smtClean="0"/>
              <a:t>메소드가</a:t>
            </a:r>
            <a:r>
              <a:rPr lang="ko-KR" altLang="en-US" dirty="0" smtClean="0"/>
              <a:t> 있을 수 없음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각 클래스 파일이 </a:t>
            </a:r>
            <a:r>
              <a:rPr lang="en-US" altLang="ko-KR" dirty="0" smtClean="0"/>
              <a:t>main() </a:t>
            </a:r>
            <a:r>
              <a:rPr lang="ko-KR" altLang="en-US" dirty="0" err="1" smtClean="0"/>
              <a:t>메소드를</a:t>
            </a:r>
            <a:r>
              <a:rPr lang="ko-KR" altLang="en-US" dirty="0" smtClean="0"/>
              <a:t> 포함하는 것은 상관없음</a:t>
            </a:r>
            <a:endParaRPr lang="en-US" altLang="ko-KR" dirty="0" smtClean="0"/>
          </a:p>
          <a:p>
            <a:r>
              <a:rPr lang="ko-KR" altLang="en-US" dirty="0"/>
              <a:t>패키지</a:t>
            </a:r>
            <a:endParaRPr lang="en-US" altLang="ko-KR" dirty="0"/>
          </a:p>
          <a:p>
            <a:pPr lvl="1"/>
            <a:r>
              <a:rPr lang="ko-KR" altLang="en-US" dirty="0"/>
              <a:t>관련된 여러 클래스를 패키지로 묶어 관리</a:t>
            </a:r>
            <a:endParaRPr lang="en-US" altLang="ko-KR" dirty="0"/>
          </a:p>
          <a:p>
            <a:pPr lvl="1"/>
            <a:r>
              <a:rPr lang="ko-KR" altLang="en-US" dirty="0"/>
              <a:t>패키지는 폴더 개념</a:t>
            </a:r>
            <a:endParaRPr lang="en-US" altLang="ko-KR" dirty="0"/>
          </a:p>
          <a:p>
            <a:pPr lvl="2"/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en-US" altLang="ko-KR" dirty="0" err="1"/>
              <a:t>java.lang.System</a:t>
            </a:r>
            <a:r>
              <a:rPr lang="ko-KR" altLang="en-US" dirty="0"/>
              <a:t>은 </a:t>
            </a:r>
            <a:r>
              <a:rPr lang="en-US" altLang="ko-KR" dirty="0"/>
              <a:t>java\</a:t>
            </a:r>
            <a:r>
              <a:rPr lang="en-US" altLang="ko-KR" dirty="0" err="1"/>
              <a:t>lang</a:t>
            </a:r>
            <a:r>
              <a:rPr lang="en-US" altLang="ko-KR" dirty="0"/>
              <a:t> </a:t>
            </a:r>
            <a:r>
              <a:rPr lang="ko-KR" altLang="en-US" dirty="0"/>
              <a:t>디렉터리의 </a:t>
            </a:r>
            <a:r>
              <a:rPr lang="en-US" altLang="ko-KR" dirty="0" err="1"/>
              <a:t>System.class</a:t>
            </a:r>
            <a:r>
              <a:rPr lang="ko-KR" altLang="en-US" dirty="0"/>
              <a:t> </a:t>
            </a:r>
            <a:r>
              <a:rPr lang="ko-KR" altLang="en-US" dirty="0" smtClean="0"/>
              <a:t>파일</a:t>
            </a:r>
            <a:endParaRPr lang="en-US" altLang="ko-KR" dirty="0" smtClean="0"/>
          </a:p>
          <a:p>
            <a:r>
              <a:rPr lang="ko-KR" altLang="en-US" dirty="0" err="1"/>
              <a:t>멀티스레드</a:t>
            </a:r>
            <a:endParaRPr lang="en-US" altLang="ko-KR" dirty="0"/>
          </a:p>
          <a:p>
            <a:pPr lvl="1"/>
            <a:r>
              <a:rPr lang="ko-KR" altLang="en-US" dirty="0"/>
              <a:t>자바는 운영체제의 도움 없이 자체적으로 </a:t>
            </a:r>
            <a:r>
              <a:rPr lang="ko-KR" altLang="en-US" dirty="0" err="1"/>
              <a:t>멀티스레드</a:t>
            </a:r>
            <a:r>
              <a:rPr lang="ko-KR" altLang="en-US" dirty="0"/>
              <a:t> 지원</a:t>
            </a:r>
            <a:endParaRPr lang="en-US" altLang="ko-KR" dirty="0"/>
          </a:p>
          <a:p>
            <a:pPr lvl="2"/>
            <a:r>
              <a:rPr lang="en-US" altLang="ko-KR" dirty="0" smtClean="0"/>
              <a:t>C/C</a:t>
            </a:r>
            <a:r>
              <a:rPr lang="en-US" altLang="ko-KR" dirty="0"/>
              <a:t>++ </a:t>
            </a:r>
            <a:r>
              <a:rPr lang="ko-KR" altLang="en-US" dirty="0"/>
              <a:t>등에서는 </a:t>
            </a:r>
            <a:r>
              <a:rPr lang="ko-KR" altLang="en-US" dirty="0" err="1" smtClean="0"/>
              <a:t>멀티스레드</a:t>
            </a:r>
            <a:r>
              <a:rPr lang="ko-KR" altLang="en-US" dirty="0" smtClean="0"/>
              <a:t> </a:t>
            </a:r>
            <a:r>
              <a:rPr lang="ko-KR" altLang="en-US" dirty="0"/>
              <a:t>운영체제 </a:t>
            </a:r>
            <a:r>
              <a:rPr lang="en-US" altLang="ko-KR" dirty="0"/>
              <a:t>API</a:t>
            </a:r>
            <a:r>
              <a:rPr lang="ko-KR" altLang="en-US" dirty="0"/>
              <a:t>를 호출</a:t>
            </a:r>
            <a:endParaRPr lang="en-US" altLang="ko-KR" dirty="0"/>
          </a:p>
          <a:p>
            <a:pPr lvl="2"/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505574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자바의 특징</a:t>
            </a:r>
            <a:r>
              <a:rPr lang="en-US" altLang="ko-KR" dirty="0" smtClean="0"/>
              <a:t>(3)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ko-KR" altLang="en-US" dirty="0" err="1"/>
              <a:t>가비지</a:t>
            </a:r>
            <a:r>
              <a:rPr lang="ko-KR" altLang="en-US" dirty="0"/>
              <a:t> </a:t>
            </a:r>
            <a:r>
              <a:rPr lang="ko-KR" altLang="en-US" dirty="0" smtClean="0"/>
              <a:t>컬렉션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자바는</a:t>
            </a:r>
            <a:r>
              <a:rPr lang="en-US" altLang="ko-KR" dirty="0" smtClean="0"/>
              <a:t> </a:t>
            </a:r>
            <a:r>
              <a:rPr lang="ko-KR" altLang="en-US" dirty="0" smtClean="0"/>
              <a:t>응용</a:t>
            </a:r>
            <a:r>
              <a:rPr lang="en-US" altLang="ko-KR" dirty="0" smtClean="0"/>
              <a:t> </a:t>
            </a:r>
            <a:r>
              <a:rPr lang="ko-KR" altLang="en-US" dirty="0" smtClean="0"/>
              <a:t>프로그램에서 메모리 </a:t>
            </a:r>
            <a:r>
              <a:rPr lang="ko-KR" altLang="en-US" dirty="0"/>
              <a:t>반환 기능 </a:t>
            </a:r>
            <a:r>
              <a:rPr lang="ko-KR" altLang="en-US" dirty="0" smtClean="0"/>
              <a:t>없음</a:t>
            </a:r>
            <a:r>
              <a:rPr lang="en-US" altLang="ko-KR" dirty="0" smtClean="0"/>
              <a:t>, </a:t>
            </a:r>
            <a:r>
              <a:rPr lang="ko-KR" altLang="en-US" dirty="0" smtClean="0"/>
              <a:t>메모리 </a:t>
            </a:r>
            <a:r>
              <a:rPr lang="ko-KR" altLang="en-US" dirty="0"/>
              <a:t>할당 </a:t>
            </a:r>
            <a:r>
              <a:rPr lang="ko-KR" altLang="en-US" dirty="0" smtClean="0"/>
              <a:t>기능</a:t>
            </a:r>
            <a:r>
              <a:rPr lang="en-US" altLang="ko-KR" dirty="0" smtClean="0"/>
              <a:t>(new)</a:t>
            </a:r>
            <a:r>
              <a:rPr lang="ko-KR" altLang="en-US" dirty="0" smtClean="0"/>
              <a:t>만</a:t>
            </a:r>
            <a:r>
              <a:rPr lang="en-US" altLang="ko-KR" dirty="0" smtClean="0"/>
              <a:t> </a:t>
            </a:r>
            <a:r>
              <a:rPr lang="ko-KR" altLang="en-US" dirty="0"/>
              <a:t>있음</a:t>
            </a:r>
            <a:endParaRPr lang="en-US" altLang="ko-KR" dirty="0"/>
          </a:p>
          <a:p>
            <a:pPr lvl="2"/>
            <a:r>
              <a:rPr lang="ko-KR" altLang="en-US" dirty="0" smtClean="0"/>
              <a:t>개발자의 부담 대폭 감소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가비지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할당 후 사용되지 않는 메모리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자바 가상 기계가 자동으로 </a:t>
            </a:r>
            <a:r>
              <a:rPr lang="ko-KR" altLang="en-US" dirty="0" err="1" smtClean="0"/>
              <a:t>가비지</a:t>
            </a:r>
            <a:r>
              <a:rPr lang="ko-KR" altLang="en-US" dirty="0" smtClean="0"/>
              <a:t> 회수</a:t>
            </a:r>
            <a:endParaRPr lang="en-US" altLang="ko-KR" dirty="0" smtClean="0"/>
          </a:p>
          <a:p>
            <a:r>
              <a:rPr lang="ko-KR" altLang="en-US" dirty="0"/>
              <a:t>실시간 응용 시스템에 </a:t>
            </a:r>
            <a:r>
              <a:rPr lang="ko-KR" altLang="en-US" dirty="0" smtClean="0"/>
              <a:t>부적합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자바 </a:t>
            </a:r>
            <a:r>
              <a:rPr lang="ko-KR" altLang="en-US" dirty="0"/>
              <a:t>응용프로그램은 실행 도중 예측할 수 없는 시점에 </a:t>
            </a:r>
            <a:r>
              <a:rPr lang="ko-KR" altLang="en-US" dirty="0" err="1"/>
              <a:t>가비지</a:t>
            </a:r>
            <a:r>
              <a:rPr lang="ko-KR" altLang="en-US" dirty="0"/>
              <a:t> </a:t>
            </a:r>
            <a:r>
              <a:rPr lang="ko-KR" altLang="en-US" dirty="0" smtClean="0"/>
              <a:t>컬렉션 실행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일정 </a:t>
            </a:r>
            <a:r>
              <a:rPr lang="ko-KR" altLang="en-US" dirty="0"/>
              <a:t>시간</a:t>
            </a:r>
            <a:r>
              <a:rPr lang="en-US" altLang="ko-KR" dirty="0"/>
              <a:t>(deadline) </a:t>
            </a:r>
            <a:r>
              <a:rPr lang="ko-KR" altLang="en-US" dirty="0" smtClean="0"/>
              <a:t>내에 반드시 </a:t>
            </a:r>
            <a:r>
              <a:rPr lang="ko-KR" altLang="en-US" dirty="0"/>
              <a:t>실행 결과를 내야만 하는 실시간 시스템에는 </a:t>
            </a:r>
            <a:r>
              <a:rPr lang="ko-KR" altLang="en-US" dirty="0" smtClean="0"/>
              <a:t>부적합</a:t>
            </a:r>
            <a:endParaRPr lang="en-US" altLang="ko-KR" dirty="0" smtClean="0"/>
          </a:p>
          <a:p>
            <a:r>
              <a:rPr lang="ko-KR" altLang="en-US" dirty="0"/>
              <a:t>자바 프로그램은 </a:t>
            </a:r>
            <a:r>
              <a:rPr lang="ko-KR" altLang="en-US" dirty="0" smtClean="0"/>
              <a:t>안전</a:t>
            </a:r>
            <a:endParaRPr lang="en-US" altLang="ko-KR" dirty="0" smtClean="0"/>
          </a:p>
          <a:p>
            <a:pPr lvl="1"/>
            <a:r>
              <a:rPr lang="ko-KR" altLang="en-US" dirty="0"/>
              <a:t>타입 체크가 매우 </a:t>
            </a:r>
            <a:r>
              <a:rPr lang="ko-KR" altLang="en-US" dirty="0" smtClean="0"/>
              <a:t>엄격</a:t>
            </a:r>
            <a:endParaRPr lang="en-US" altLang="ko-KR" dirty="0" smtClean="0"/>
          </a:p>
          <a:p>
            <a:pPr lvl="1"/>
            <a:r>
              <a:rPr lang="ko-KR" altLang="en-US" dirty="0"/>
              <a:t>포인터의 </a:t>
            </a:r>
            <a:r>
              <a:rPr lang="ko-KR" altLang="en-US" dirty="0" smtClean="0"/>
              <a:t>개념 없음</a:t>
            </a:r>
            <a:endParaRPr lang="en-US" altLang="ko-KR" dirty="0" smtClean="0"/>
          </a:p>
          <a:p>
            <a:r>
              <a:rPr lang="ko-KR" altLang="en-US" dirty="0"/>
              <a:t>프로그램 작성이 </a:t>
            </a:r>
            <a:r>
              <a:rPr lang="ko-KR" altLang="en-US" dirty="0" smtClean="0"/>
              <a:t>쉬움</a:t>
            </a:r>
            <a:endParaRPr lang="en-US" altLang="ko-KR" dirty="0"/>
          </a:p>
          <a:p>
            <a:pPr lvl="1"/>
            <a:r>
              <a:rPr lang="ko-KR" altLang="en-US" dirty="0"/>
              <a:t>포인터 </a:t>
            </a:r>
            <a:r>
              <a:rPr lang="ko-KR" altLang="en-US" dirty="0" smtClean="0"/>
              <a:t>개념이 없어 부담 적음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다양하고 강력한 라이브러리가 많음</a:t>
            </a:r>
            <a:endParaRPr lang="en-US" altLang="ko-KR" dirty="0" smtClean="0"/>
          </a:p>
          <a:p>
            <a:r>
              <a:rPr lang="ko-KR" altLang="en-US" dirty="0"/>
              <a:t>실행 속도를 개선하기 위해 </a:t>
            </a:r>
            <a:r>
              <a:rPr lang="en-US" altLang="ko-KR" dirty="0"/>
              <a:t>JIT </a:t>
            </a:r>
            <a:r>
              <a:rPr lang="ko-KR" altLang="en-US" dirty="0" smtClean="0"/>
              <a:t>컴파일러 사용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자바의 느린 실행 요인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인터프리터 </a:t>
            </a:r>
            <a:r>
              <a:rPr lang="ko-KR" altLang="en-US" dirty="0"/>
              <a:t>방식으로 바이트 </a:t>
            </a:r>
            <a:r>
              <a:rPr lang="ko-KR" altLang="en-US" dirty="0" smtClean="0"/>
              <a:t>코드 실행</a:t>
            </a:r>
            <a:endParaRPr lang="en-US" altLang="ko-KR" dirty="0" smtClean="0"/>
          </a:p>
          <a:p>
            <a:pPr lvl="1"/>
            <a:r>
              <a:rPr lang="en-US" altLang="ko-KR" dirty="0"/>
              <a:t>JIT(Just in Time) </a:t>
            </a:r>
            <a:r>
              <a:rPr lang="ko-KR" altLang="en-US" dirty="0" err="1"/>
              <a:t>컴파일링</a:t>
            </a:r>
            <a:r>
              <a:rPr lang="ko-KR" altLang="en-US" dirty="0"/>
              <a:t> </a:t>
            </a:r>
            <a:r>
              <a:rPr lang="ko-KR" altLang="en-US" dirty="0" smtClean="0"/>
              <a:t>기법으로 개선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실행 도중 바이트 코드를 해당 </a:t>
            </a:r>
            <a:r>
              <a:rPr lang="en-US" altLang="ko-KR" sz="2000" dirty="0"/>
              <a:t>CPU</a:t>
            </a:r>
            <a:r>
              <a:rPr lang="ko-KR" altLang="en-US" dirty="0"/>
              <a:t>의 기계어 코드로 </a:t>
            </a:r>
            <a:r>
              <a:rPr lang="ko-KR" altLang="en-US" dirty="0" smtClean="0"/>
              <a:t>컴파일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해당</a:t>
            </a:r>
            <a:r>
              <a:rPr lang="en-US" altLang="ko-KR" dirty="0" smtClean="0"/>
              <a:t> CPU</a:t>
            </a:r>
            <a:r>
              <a:rPr lang="ko-KR" altLang="en-US" dirty="0" smtClean="0"/>
              <a:t>가 </a:t>
            </a:r>
            <a:r>
              <a:rPr lang="ko-KR" altLang="en-US" dirty="0"/>
              <a:t>기계어를 실행</a:t>
            </a:r>
            <a:endParaRPr lang="en-US" altLang="ko-KR" dirty="0" smtClean="0"/>
          </a:p>
          <a:p>
            <a:pPr lvl="2"/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987079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cs typeface="Arial" pitchFamily="34" charset="0"/>
              </a:rPr>
              <a:t>컴파일</a:t>
            </a:r>
            <a:endParaRPr lang="en-US" altLang="ko-KR" dirty="0" smtClean="0">
              <a:cs typeface="Arial" pitchFamily="34" charset="0"/>
            </a:endParaRPr>
          </a:p>
        </p:txBody>
      </p:sp>
      <p:sp>
        <p:nvSpPr>
          <p:cNvPr id="24" name="슬라이드 번호 개체 틀 2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5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285860"/>
            <a:ext cx="8153400" cy="1583636"/>
          </a:xfrm>
        </p:spPr>
        <p:txBody>
          <a:bodyPr>
            <a:normAutofit fontScale="70000" lnSpcReduction="20000"/>
          </a:bodyPr>
          <a:lstStyle/>
          <a:p>
            <a:r>
              <a:rPr lang="ko-KR" altLang="en-US" dirty="0" smtClean="0"/>
              <a:t>소스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프로그래밍 언어로 작성된 텍스트 파일</a:t>
            </a:r>
            <a:endParaRPr lang="en-US" altLang="ko-KR" dirty="0" smtClean="0"/>
          </a:p>
          <a:p>
            <a:r>
              <a:rPr lang="ko-KR" altLang="en-US" dirty="0" smtClean="0"/>
              <a:t>컴파일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소스 파일을 컴퓨터가 이해할 수 있는 기계어로 만드는 과정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소스 파일 </a:t>
            </a:r>
            <a:r>
              <a:rPr lang="ko-KR" altLang="en-US" dirty="0" err="1" smtClean="0"/>
              <a:t>확장자와</a:t>
            </a:r>
            <a:r>
              <a:rPr lang="en-US" altLang="ko-KR" dirty="0" smtClean="0"/>
              <a:t> </a:t>
            </a:r>
            <a:r>
              <a:rPr lang="ko-KR" altLang="en-US" dirty="0" smtClean="0"/>
              <a:t>컴파일 된 파일의 </a:t>
            </a:r>
            <a:r>
              <a:rPr lang="ko-KR" altLang="en-US" dirty="0" err="1" smtClean="0"/>
              <a:t>확장자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자바 </a:t>
            </a:r>
            <a:r>
              <a:rPr lang="en-US" altLang="ko-KR" dirty="0" smtClean="0"/>
              <a:t>: </a:t>
            </a:r>
            <a:r>
              <a:rPr lang="en-US" altLang="ko-KR" b="1" dirty="0" smtClean="0"/>
              <a:t>.java </a:t>
            </a:r>
            <a:r>
              <a:rPr lang="en-US" altLang="ko-KR" dirty="0" smtClean="0"/>
              <a:t>-&gt; </a:t>
            </a:r>
            <a:r>
              <a:rPr lang="en-US" altLang="ko-KR" b="1" dirty="0" smtClean="0"/>
              <a:t>.class</a:t>
            </a:r>
          </a:p>
          <a:p>
            <a:pPr lvl="2"/>
            <a:r>
              <a:rPr lang="en-US" altLang="ko-KR" dirty="0" smtClean="0"/>
              <a:t>C : </a:t>
            </a:r>
            <a:r>
              <a:rPr lang="en-US" altLang="ko-KR" b="1" dirty="0" smtClean="0"/>
              <a:t>.c </a:t>
            </a:r>
            <a:r>
              <a:rPr lang="en-US" altLang="ko-KR" dirty="0" smtClean="0"/>
              <a:t>-&gt; </a:t>
            </a:r>
            <a:r>
              <a:rPr lang="en-US" altLang="ko-KR" b="1" dirty="0" smtClean="0"/>
              <a:t>.</a:t>
            </a:r>
            <a:r>
              <a:rPr lang="en-US" altLang="ko-KR" b="1" dirty="0" err="1" smtClean="0"/>
              <a:t>obj</a:t>
            </a:r>
            <a:r>
              <a:rPr lang="en-US" altLang="ko-KR" b="1" dirty="0" smtClean="0"/>
              <a:t>-</a:t>
            </a:r>
            <a:r>
              <a:rPr lang="en-US" altLang="ko-KR" dirty="0" smtClean="0"/>
              <a:t>&gt; </a:t>
            </a:r>
            <a:r>
              <a:rPr lang="en-US" altLang="ko-KR" b="1" dirty="0" smtClean="0"/>
              <a:t>.exe</a:t>
            </a:r>
          </a:p>
          <a:p>
            <a:pPr lvl="2"/>
            <a:r>
              <a:rPr lang="en-US" altLang="ko-KR" dirty="0" smtClean="0"/>
              <a:t>C++ :</a:t>
            </a:r>
            <a:r>
              <a:rPr lang="en-US" altLang="ko-KR" b="1" dirty="0" smtClean="0"/>
              <a:t> .</a:t>
            </a:r>
            <a:r>
              <a:rPr lang="en-US" altLang="ko-KR" b="1" dirty="0" err="1" smtClean="0"/>
              <a:t>cpp</a:t>
            </a:r>
            <a:r>
              <a:rPr lang="en-US" altLang="ko-KR" b="1" dirty="0" smtClean="0"/>
              <a:t> </a:t>
            </a:r>
            <a:r>
              <a:rPr lang="en-US" altLang="ko-KR" dirty="0" smtClean="0"/>
              <a:t>-&gt; </a:t>
            </a:r>
            <a:r>
              <a:rPr lang="en-US" altLang="ko-KR" b="1" dirty="0" smtClean="0"/>
              <a:t>.</a:t>
            </a:r>
            <a:r>
              <a:rPr lang="en-US" altLang="ko-KR" b="1" dirty="0" err="1" smtClean="0"/>
              <a:t>obj</a:t>
            </a:r>
            <a:r>
              <a:rPr lang="en-US" altLang="ko-KR" b="1" dirty="0" smtClean="0"/>
              <a:t> </a:t>
            </a:r>
            <a:r>
              <a:rPr lang="en-US" altLang="ko-KR" dirty="0" smtClean="0"/>
              <a:t>-&gt; </a:t>
            </a:r>
            <a:r>
              <a:rPr lang="en-US" altLang="ko-KR" b="1" dirty="0" smtClean="0"/>
              <a:t>.exe</a:t>
            </a:r>
          </a:p>
          <a:p>
            <a:pPr lvl="1"/>
            <a:endParaRPr lang="en-US" altLang="ko-KR" dirty="0" smtClean="0"/>
          </a:p>
          <a:p>
            <a:endParaRPr lang="en-US" altLang="ko-KR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640" y="2841129"/>
            <a:ext cx="6408712" cy="3807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146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자바의 태동</a:t>
            </a:r>
            <a:endParaRPr lang="en-US" altLang="ko-KR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ko-KR" dirty="0" smtClean="0"/>
              <a:t>1991</a:t>
            </a:r>
            <a:r>
              <a:rPr lang="ko-KR" altLang="en-US" dirty="0" smtClean="0"/>
              <a:t>년 그린 프로젝트</a:t>
            </a:r>
            <a:r>
              <a:rPr lang="en-US" altLang="ko-KR" dirty="0" smtClean="0"/>
              <a:t>(Green Project) </a:t>
            </a:r>
          </a:p>
          <a:p>
            <a:pPr lvl="1"/>
            <a:r>
              <a:rPr lang="ko-KR" altLang="en-US" dirty="0" err="1" smtClean="0"/>
              <a:t>선마이크로시스템즈의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제임스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고슬링</a:t>
            </a:r>
            <a:r>
              <a:rPr lang="en-US" altLang="ko-KR" dirty="0" smtClean="0"/>
              <a:t>(James Gosling)</a:t>
            </a:r>
            <a:r>
              <a:rPr lang="ko-KR" altLang="en-US" dirty="0" smtClean="0"/>
              <a:t>에 의해 시작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가전 제품에 들어갈 소프트웨어를 위해 개발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1995</a:t>
            </a:r>
            <a:r>
              <a:rPr lang="ko-KR" altLang="en-US" dirty="0" smtClean="0"/>
              <a:t>년에 자바</a:t>
            </a:r>
            <a:r>
              <a:rPr lang="en-US" altLang="ko-KR" dirty="0" smtClean="0"/>
              <a:t> </a:t>
            </a:r>
            <a:r>
              <a:rPr lang="ko-KR" altLang="en-US" dirty="0" smtClean="0"/>
              <a:t>발표</a:t>
            </a:r>
            <a:endParaRPr lang="en-US" altLang="ko-KR" dirty="0" smtClean="0"/>
          </a:p>
          <a:p>
            <a:r>
              <a:rPr lang="ko-KR" altLang="en-US" dirty="0" smtClean="0"/>
              <a:t>목적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플랫폼 호환성 문제 해결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기존 언어로 작성된 프로그램은 </a:t>
            </a:r>
            <a:r>
              <a:rPr lang="en-US" altLang="ko-KR" dirty="0" smtClean="0"/>
              <a:t>PC, </a:t>
            </a:r>
            <a:r>
              <a:rPr lang="ko-KR" altLang="en-US" dirty="0" smtClean="0"/>
              <a:t>유닉스</a:t>
            </a:r>
            <a:r>
              <a:rPr lang="en-US" altLang="ko-KR" dirty="0" smtClean="0"/>
              <a:t>, </a:t>
            </a:r>
            <a:r>
              <a:rPr lang="ko-KR" altLang="en-US" dirty="0" smtClean="0"/>
              <a:t>메인 프레임 등 플랫폼 간에 호환성 없음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소스를 다시 </a:t>
            </a:r>
            <a:r>
              <a:rPr lang="ko-KR" altLang="en-US" dirty="0" err="1" smtClean="0"/>
              <a:t>컴파일하거나</a:t>
            </a:r>
            <a:r>
              <a:rPr lang="ko-KR" altLang="en-US" dirty="0" smtClean="0"/>
              <a:t> 프로그램을 재 작성해야 하는 단점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플랫폼 독립적인 언어 개발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모든 플랫폼에서 호환성을 갖는 프로그래밍 언어 필요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네트워크</a:t>
            </a:r>
            <a:r>
              <a:rPr lang="en-US" altLang="ko-KR" dirty="0" smtClean="0"/>
              <a:t>,</a:t>
            </a:r>
            <a:r>
              <a:rPr lang="ko-KR" altLang="en-US" dirty="0" smtClean="0"/>
              <a:t> 특히 웹에 최적화된 프로그래밍 언어의 필요성 대두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메모리 사용량이 적고 다양한 플랫폼을 가지는 가전 제품에 적용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가전 제품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작은 량의 메모리를 가지는 제어 장치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내장형 시스템 요구 충족</a:t>
            </a:r>
            <a:endParaRPr lang="en-US" altLang="ko-KR" dirty="0" smtClean="0"/>
          </a:p>
          <a:p>
            <a:r>
              <a:rPr lang="ko-KR" altLang="en-US" dirty="0" smtClean="0"/>
              <a:t>초기 이름 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오크</a:t>
            </a:r>
            <a:r>
              <a:rPr lang="en-US" altLang="ko-KR" dirty="0" smtClean="0"/>
              <a:t>(OAK)</a:t>
            </a:r>
          </a:p>
          <a:p>
            <a:pPr lvl="1"/>
            <a:r>
              <a:rPr lang="ko-KR" altLang="en-US" dirty="0" smtClean="0"/>
              <a:t>인터넷과 웹의 엄청난 발전에 힘입어 퍼지게 됨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웹 브라우저 </a:t>
            </a:r>
            <a:r>
              <a:rPr lang="en-US" altLang="ko-KR" dirty="0" smtClean="0"/>
              <a:t>Netscape</a:t>
            </a:r>
            <a:r>
              <a:rPr lang="ko-KR" altLang="en-US" dirty="0" smtClean="0"/>
              <a:t>에서 실행</a:t>
            </a:r>
            <a:endParaRPr lang="en-US" altLang="ko-KR" dirty="0" smtClean="0"/>
          </a:p>
          <a:p>
            <a:r>
              <a:rPr lang="en-US" altLang="ko-KR" dirty="0" smtClean="0"/>
              <a:t>2009</a:t>
            </a:r>
            <a:r>
              <a:rPr lang="ko-KR" altLang="en-US" dirty="0" smtClean="0"/>
              <a:t>년에 </a:t>
            </a:r>
            <a:r>
              <a:rPr lang="ko-KR" altLang="en-US" dirty="0" err="1" smtClean="0"/>
              <a:t>선마이크로시스템즈를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오라클에서</a:t>
            </a:r>
            <a:r>
              <a:rPr lang="ko-KR" altLang="en-US" dirty="0" smtClean="0"/>
              <a:t> 인수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4738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WORA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WORA(Write Once Run Anywhere)</a:t>
            </a:r>
          </a:p>
          <a:p>
            <a:pPr lvl="1"/>
            <a:r>
              <a:rPr lang="ko-KR" altLang="en-US" dirty="0" smtClean="0"/>
              <a:t>한번 작성된 코드는 모든 플랫폼에서 바로 실행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C/C++ </a:t>
            </a:r>
            <a:r>
              <a:rPr lang="ko-KR" altLang="en-US" dirty="0" smtClean="0"/>
              <a:t>등 기존 언어가 가진 플랫폼 종속성 극복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OS, H/W</a:t>
            </a:r>
            <a:r>
              <a:rPr lang="ko-KR" altLang="en-US" dirty="0" smtClean="0"/>
              <a:t>에 상관없이 자바 프로그램이 동일하게 실행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네트워크에 연결된 어느 클라이언트에서나 실행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웹 브라우저</a:t>
            </a:r>
            <a:r>
              <a:rPr lang="en-US" altLang="ko-KR" dirty="0" smtClean="0"/>
              <a:t>, </a:t>
            </a:r>
            <a:r>
              <a:rPr lang="ko-KR" altLang="en-US" dirty="0" smtClean="0"/>
              <a:t>분산 환경 지원</a:t>
            </a:r>
            <a:endParaRPr lang="en-US" altLang="ko-KR" dirty="0" smtClean="0"/>
          </a:p>
          <a:p>
            <a:r>
              <a:rPr lang="en-US" altLang="ko-KR" dirty="0" smtClean="0"/>
              <a:t>WORA</a:t>
            </a:r>
            <a:r>
              <a:rPr lang="ko-KR" altLang="en-US" dirty="0" smtClean="0"/>
              <a:t>를 가능하게 하는 자바의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특징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바이트 코드</a:t>
            </a:r>
            <a:r>
              <a:rPr lang="en-US" altLang="ko-KR" dirty="0" smtClean="0"/>
              <a:t>(byte code)</a:t>
            </a:r>
          </a:p>
          <a:p>
            <a:pPr lvl="2"/>
            <a:r>
              <a:rPr lang="ko-KR" altLang="en-US" dirty="0" smtClean="0"/>
              <a:t>자바 소스를 </a:t>
            </a:r>
            <a:r>
              <a:rPr lang="ko-KR" altLang="en-US" dirty="0" err="1" smtClean="0"/>
              <a:t>컴파일한</a:t>
            </a:r>
            <a:r>
              <a:rPr lang="ko-KR" altLang="en-US" dirty="0" smtClean="0"/>
              <a:t> 목적 코드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CPU</a:t>
            </a:r>
            <a:r>
              <a:rPr lang="ko-KR" altLang="en-US" dirty="0" smtClean="0"/>
              <a:t>에 종속적이지 않은 중립적인 코드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JVM</a:t>
            </a:r>
            <a:r>
              <a:rPr lang="ko-KR" altLang="en-US" dirty="0" smtClean="0"/>
              <a:t>에 의해 해석되고 실행됨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JVM(Java Virtual Machine)</a:t>
            </a:r>
          </a:p>
          <a:p>
            <a:pPr lvl="2"/>
            <a:r>
              <a:rPr lang="ko-KR" altLang="en-US" dirty="0" smtClean="0"/>
              <a:t>자바 바이트 코드를 실행하는 자바 가상 기계</a:t>
            </a:r>
            <a:r>
              <a:rPr lang="en-US" altLang="ko-KR" dirty="0" smtClean="0"/>
              <a:t>(</a:t>
            </a:r>
            <a:r>
              <a:rPr lang="ko-KR" altLang="en-US" dirty="0" smtClean="0"/>
              <a:t>소프트웨어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4840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4452" y="3990746"/>
            <a:ext cx="774720" cy="14857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7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9987" y="4176561"/>
            <a:ext cx="978172" cy="9320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cs typeface="Arial" pitchFamily="34" charset="0"/>
              </a:rPr>
              <a:t>플랫폼 종속성</a:t>
            </a:r>
            <a:r>
              <a:rPr lang="en-US" altLang="ko-KR" dirty="0" smtClean="0">
                <a:cs typeface="Arial" pitchFamily="34" charset="0"/>
              </a:rPr>
              <a:t>(platform dependency)</a:t>
            </a:r>
            <a:endParaRPr lang="ko-KR" altLang="en-US" dirty="0">
              <a:cs typeface="Arial" pitchFamily="34" charset="0"/>
            </a:endParaRPr>
          </a:p>
        </p:txBody>
      </p:sp>
      <p:sp>
        <p:nvSpPr>
          <p:cNvPr id="30" name="슬라이드 번호 개체 틀 29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8</a:t>
            </a:fld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875900" y="5217957"/>
            <a:ext cx="17859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인텔 </a:t>
            </a:r>
            <a:r>
              <a:rPr lang="en-US" altLang="ko-KR" sz="1400" dirty="0" smtClean="0"/>
              <a:t>CPU + </a:t>
            </a:r>
            <a:r>
              <a:rPr lang="ko-KR" altLang="en-US" sz="1400" dirty="0" err="1" smtClean="0"/>
              <a:t>리눅스</a:t>
            </a:r>
            <a:endParaRPr lang="ko-KR" altLang="en-US" sz="1400" dirty="0"/>
          </a:p>
        </p:txBody>
      </p:sp>
      <p:sp>
        <p:nvSpPr>
          <p:cNvPr id="8" name="TextBox 7"/>
          <p:cNvSpPr txBox="1"/>
          <p:nvPr/>
        </p:nvSpPr>
        <p:spPr>
          <a:xfrm>
            <a:off x="2631680" y="5517981"/>
            <a:ext cx="20717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Apple </a:t>
            </a:r>
            <a:r>
              <a:rPr lang="ko-KR" altLang="en-US" sz="1400" dirty="0" smtClean="0"/>
              <a:t>사의 </a:t>
            </a:r>
            <a:r>
              <a:rPr lang="en-US" altLang="ko-KR" sz="1400" dirty="0" smtClean="0"/>
              <a:t>MAC PC</a:t>
            </a:r>
            <a:endParaRPr lang="ko-KR" altLang="en-US" sz="1400" dirty="0"/>
          </a:p>
        </p:txBody>
      </p:sp>
      <p:sp>
        <p:nvSpPr>
          <p:cNvPr id="12" name="자유형 11"/>
          <p:cNvSpPr/>
          <p:nvPr/>
        </p:nvSpPr>
        <p:spPr>
          <a:xfrm>
            <a:off x="1907704" y="2780928"/>
            <a:ext cx="2040032" cy="1415845"/>
          </a:xfrm>
          <a:custGeom>
            <a:avLst/>
            <a:gdLst>
              <a:gd name="connsiteX0" fmla="*/ 2045109 w 2045109"/>
              <a:gd name="connsiteY0" fmla="*/ 0 h 1415845"/>
              <a:gd name="connsiteX1" fmla="*/ 1130709 w 2045109"/>
              <a:gd name="connsiteY1" fmla="*/ 570271 h 1415845"/>
              <a:gd name="connsiteX2" fmla="*/ 353961 w 2045109"/>
              <a:gd name="connsiteY2" fmla="*/ 894736 h 1415845"/>
              <a:gd name="connsiteX3" fmla="*/ 0 w 2045109"/>
              <a:gd name="connsiteY3" fmla="*/ 1415845 h 1415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45109" h="1415845">
                <a:moveTo>
                  <a:pt x="2045109" y="0"/>
                </a:moveTo>
                <a:cubicBezTo>
                  <a:pt x="1728838" y="210574"/>
                  <a:pt x="1412567" y="421148"/>
                  <a:pt x="1130709" y="570271"/>
                </a:cubicBezTo>
                <a:cubicBezTo>
                  <a:pt x="848851" y="719394"/>
                  <a:pt x="542413" y="753807"/>
                  <a:pt x="353961" y="894736"/>
                </a:cubicBezTo>
                <a:cubicBezTo>
                  <a:pt x="165510" y="1035665"/>
                  <a:pt x="82755" y="1225755"/>
                  <a:pt x="0" y="1415845"/>
                </a:cubicBezTo>
              </a:path>
            </a:pathLst>
          </a:custGeom>
          <a:ln w="19050">
            <a:solidFill>
              <a:srgbClr val="00B050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자유형 13"/>
          <p:cNvSpPr/>
          <p:nvPr/>
        </p:nvSpPr>
        <p:spPr>
          <a:xfrm>
            <a:off x="3972476" y="2810425"/>
            <a:ext cx="1078639" cy="1629890"/>
          </a:xfrm>
          <a:custGeom>
            <a:avLst/>
            <a:gdLst>
              <a:gd name="connsiteX0" fmla="*/ 0 w 1612490"/>
              <a:gd name="connsiteY0" fmla="*/ 0 h 1435510"/>
              <a:gd name="connsiteX1" fmla="*/ 353961 w 1612490"/>
              <a:gd name="connsiteY1" fmla="*/ 619432 h 1435510"/>
              <a:gd name="connsiteX2" fmla="*/ 894735 w 1612490"/>
              <a:gd name="connsiteY2" fmla="*/ 1150374 h 1435510"/>
              <a:gd name="connsiteX3" fmla="*/ 1612490 w 1612490"/>
              <a:gd name="connsiteY3" fmla="*/ 1435510 h 1435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12490" h="1435510">
                <a:moveTo>
                  <a:pt x="0" y="0"/>
                </a:moveTo>
                <a:cubicBezTo>
                  <a:pt x="102419" y="213851"/>
                  <a:pt x="204839" y="427703"/>
                  <a:pt x="353961" y="619432"/>
                </a:cubicBezTo>
                <a:cubicBezTo>
                  <a:pt x="503083" y="811161"/>
                  <a:pt x="684980" y="1014361"/>
                  <a:pt x="894735" y="1150374"/>
                </a:cubicBezTo>
                <a:cubicBezTo>
                  <a:pt x="1104490" y="1286387"/>
                  <a:pt x="1358490" y="1360948"/>
                  <a:pt x="1612490" y="1435510"/>
                </a:cubicBezTo>
              </a:path>
            </a:pathLst>
          </a:custGeom>
          <a:ln w="19050">
            <a:solidFill>
              <a:srgbClr val="00B050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2043845" y="3289131"/>
            <a:ext cx="6062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실행 </a:t>
            </a:r>
            <a:endParaRPr lang="ko-KR" altLang="en-US" sz="1400" dirty="0"/>
          </a:p>
        </p:txBody>
      </p:sp>
      <p:sp>
        <p:nvSpPr>
          <p:cNvPr id="16" name="TextBox 15"/>
          <p:cNvSpPr txBox="1"/>
          <p:nvPr/>
        </p:nvSpPr>
        <p:spPr>
          <a:xfrm>
            <a:off x="2611335" y="3704664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실행되지</a:t>
            </a:r>
            <a:endParaRPr lang="en-US" altLang="ko-KR" sz="1400" dirty="0" smtClean="0"/>
          </a:p>
          <a:p>
            <a:r>
              <a:rPr lang="ko-KR" altLang="en-US" sz="1400" dirty="0" smtClean="0"/>
              <a:t> 않음 </a:t>
            </a:r>
            <a:endParaRPr lang="ko-KR" altLang="en-US" sz="1400" dirty="0"/>
          </a:p>
        </p:txBody>
      </p:sp>
      <p:sp>
        <p:nvSpPr>
          <p:cNvPr id="17" name="TextBox 16"/>
          <p:cNvSpPr txBox="1"/>
          <p:nvPr/>
        </p:nvSpPr>
        <p:spPr>
          <a:xfrm>
            <a:off x="4589153" y="3183996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실행되지</a:t>
            </a:r>
            <a:endParaRPr lang="en-US" altLang="ko-KR" sz="1400" dirty="0" smtClean="0"/>
          </a:p>
          <a:p>
            <a:r>
              <a:rPr lang="ko-KR" altLang="en-US" sz="1400" dirty="0" smtClean="0"/>
              <a:t> 않음 </a:t>
            </a:r>
            <a:endParaRPr lang="ko-KR" altLang="en-US" sz="1400" dirty="0"/>
          </a:p>
        </p:txBody>
      </p:sp>
      <p:sp>
        <p:nvSpPr>
          <p:cNvPr id="23" name="곱셈 기호 22"/>
          <p:cNvSpPr/>
          <p:nvPr/>
        </p:nvSpPr>
        <p:spPr>
          <a:xfrm>
            <a:off x="4318569" y="3805595"/>
            <a:ext cx="357190" cy="428628"/>
          </a:xfrm>
          <a:prstGeom prst="mathMultiply">
            <a:avLst>
              <a:gd name="adj1" fmla="val 1531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곱셈 기호 23"/>
          <p:cNvSpPr/>
          <p:nvPr/>
        </p:nvSpPr>
        <p:spPr>
          <a:xfrm>
            <a:off x="3344634" y="3752168"/>
            <a:ext cx="357190" cy="428628"/>
          </a:xfrm>
          <a:prstGeom prst="mathMultiply">
            <a:avLst>
              <a:gd name="adj1" fmla="val 1531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5372075" y="1312206"/>
            <a:ext cx="38619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rgbClr val="0070C0"/>
                </a:solidFill>
              </a:rPr>
              <a:t>플랫폼 </a:t>
            </a:r>
            <a:r>
              <a:rPr lang="en-US" altLang="ko-KR" sz="1400" dirty="0" smtClean="0">
                <a:solidFill>
                  <a:srgbClr val="0070C0"/>
                </a:solidFill>
              </a:rPr>
              <a:t>= </a:t>
            </a:r>
            <a:r>
              <a:rPr lang="ko-KR" altLang="en-US" sz="1400" dirty="0" smtClean="0">
                <a:solidFill>
                  <a:srgbClr val="0070C0"/>
                </a:solidFill>
              </a:rPr>
              <a:t>하드웨어 플랫폼 </a:t>
            </a:r>
            <a:r>
              <a:rPr lang="en-US" altLang="ko-KR" sz="1400" dirty="0" smtClean="0">
                <a:solidFill>
                  <a:srgbClr val="0070C0"/>
                </a:solidFill>
              </a:rPr>
              <a:t>+ </a:t>
            </a:r>
            <a:r>
              <a:rPr lang="ko-KR" altLang="en-US" sz="1400" dirty="0" smtClean="0">
                <a:solidFill>
                  <a:srgbClr val="0070C0"/>
                </a:solidFill>
              </a:rPr>
              <a:t>운영체제 플랫폼</a:t>
            </a:r>
            <a:endParaRPr lang="ko-KR" altLang="en-US" sz="1400" dirty="0">
              <a:solidFill>
                <a:srgbClr val="0070C0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724128" y="1752834"/>
            <a:ext cx="3127779" cy="954107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rgbClr val="0070C0"/>
                </a:solidFill>
              </a:rPr>
              <a:t>프로그램의 플랫폼 호환성 없는 이유</a:t>
            </a:r>
            <a:endParaRPr lang="en-US" altLang="ko-KR" sz="1400" dirty="0" smtClean="0">
              <a:solidFill>
                <a:srgbClr val="0070C0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ko-KR" altLang="en-US" sz="1400" dirty="0" smtClean="0">
                <a:solidFill>
                  <a:srgbClr val="0070C0"/>
                </a:solidFill>
              </a:rPr>
              <a:t> 기계어가 </a:t>
            </a:r>
            <a:r>
              <a:rPr lang="en-US" altLang="ko-KR" sz="1400" dirty="0" smtClean="0">
                <a:solidFill>
                  <a:srgbClr val="0070C0"/>
                </a:solidFill>
              </a:rPr>
              <a:t>CPU</a:t>
            </a:r>
            <a:r>
              <a:rPr lang="ko-KR" altLang="en-US" sz="1400" dirty="0" smtClean="0">
                <a:solidFill>
                  <a:srgbClr val="0070C0"/>
                </a:solidFill>
              </a:rPr>
              <a:t>마다 다름</a:t>
            </a:r>
            <a:endParaRPr lang="en-US" altLang="ko-KR" sz="1400" dirty="0" smtClean="0">
              <a:solidFill>
                <a:srgbClr val="0070C0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en-US" altLang="ko-KR" sz="1400" dirty="0">
                <a:solidFill>
                  <a:srgbClr val="0070C0"/>
                </a:solidFill>
              </a:rPr>
              <a:t> </a:t>
            </a:r>
            <a:r>
              <a:rPr lang="ko-KR" altLang="en-US" sz="1400" dirty="0" smtClean="0">
                <a:solidFill>
                  <a:srgbClr val="0070C0"/>
                </a:solidFill>
              </a:rPr>
              <a:t>운영체제마다 </a:t>
            </a:r>
            <a:r>
              <a:rPr lang="en-US" altLang="ko-KR" sz="1400" dirty="0" smtClean="0">
                <a:solidFill>
                  <a:srgbClr val="0070C0"/>
                </a:solidFill>
              </a:rPr>
              <a:t>API</a:t>
            </a:r>
            <a:r>
              <a:rPr lang="ko-KR" altLang="en-US" sz="1400" dirty="0" smtClean="0">
                <a:solidFill>
                  <a:srgbClr val="0070C0"/>
                </a:solidFill>
              </a:rPr>
              <a:t> 다름</a:t>
            </a:r>
            <a:endParaRPr lang="en-US" altLang="ko-KR" sz="1400" dirty="0" smtClean="0">
              <a:solidFill>
                <a:srgbClr val="0070C0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ko-KR" altLang="en-US" sz="1400" dirty="0" smtClean="0">
                <a:solidFill>
                  <a:srgbClr val="0070C0"/>
                </a:solidFill>
              </a:rPr>
              <a:t> 운영체제마다 실행파일</a:t>
            </a:r>
            <a:r>
              <a:rPr lang="en-US" altLang="ko-KR" sz="1400" dirty="0" smtClean="0">
                <a:solidFill>
                  <a:srgbClr val="0070C0"/>
                </a:solidFill>
              </a:rPr>
              <a:t> </a:t>
            </a:r>
            <a:r>
              <a:rPr lang="ko-KR" altLang="en-US" sz="1400" dirty="0" smtClean="0">
                <a:solidFill>
                  <a:srgbClr val="0070C0"/>
                </a:solidFill>
              </a:rPr>
              <a:t>형식 다름</a:t>
            </a:r>
            <a:endParaRPr lang="ko-KR" altLang="en-US" sz="1400" dirty="0">
              <a:solidFill>
                <a:srgbClr val="0070C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674412" y="5092234"/>
            <a:ext cx="13953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인텔 </a:t>
            </a:r>
            <a:r>
              <a:rPr lang="en-US" altLang="ko-KR" sz="1400" dirty="0" smtClean="0"/>
              <a:t>CPU + </a:t>
            </a:r>
          </a:p>
          <a:p>
            <a:r>
              <a:rPr lang="ko-KR" altLang="en-US" sz="1400" dirty="0" smtClean="0"/>
              <a:t>윈도우 노트북</a:t>
            </a:r>
            <a:endParaRPr lang="ko-KR" altLang="en-US" sz="1400" dirty="0"/>
          </a:p>
        </p:txBody>
      </p:sp>
      <p:pic>
        <p:nvPicPr>
          <p:cNvPr id="28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8999" y="4273202"/>
            <a:ext cx="903510" cy="8572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1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772" y="1821520"/>
            <a:ext cx="1458747" cy="13515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1374605" y="1830742"/>
            <a:ext cx="29504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인</a:t>
            </a:r>
            <a:r>
              <a:rPr lang="ko-KR" altLang="en-US" sz="1200" dirty="0"/>
              <a:t>텔</a:t>
            </a:r>
            <a:r>
              <a:rPr lang="en-US" altLang="ko-KR" sz="1200" dirty="0" smtClean="0"/>
              <a:t> CPU</a:t>
            </a:r>
            <a:r>
              <a:rPr lang="ko-KR" altLang="en-US" sz="1200" dirty="0" smtClean="0"/>
              <a:t>를 가진 </a:t>
            </a:r>
            <a:r>
              <a:rPr lang="ko-KR" altLang="en-US" sz="1200" dirty="0" err="1" smtClean="0"/>
              <a:t>리눅스</a:t>
            </a:r>
            <a:r>
              <a:rPr lang="ko-KR" altLang="en-US" sz="1200" dirty="0" smtClean="0"/>
              <a:t> 환경에서 개발</a:t>
            </a:r>
            <a:endParaRPr lang="ko-KR" altLang="en-US" sz="1200" dirty="0"/>
          </a:p>
        </p:txBody>
      </p:sp>
      <p:cxnSp>
        <p:nvCxnSpPr>
          <p:cNvPr id="11" name="직선 화살표 연결선 10"/>
          <p:cNvCxnSpPr>
            <a:stCxn id="10" idx="0"/>
            <a:endCxn id="32" idx="2"/>
          </p:cNvCxnSpPr>
          <p:nvPr/>
        </p:nvCxnSpPr>
        <p:spPr>
          <a:xfrm>
            <a:off x="3010620" y="2495559"/>
            <a:ext cx="559104" cy="1732"/>
          </a:xfrm>
          <a:prstGeom prst="straightConnector1">
            <a:avLst/>
          </a:prstGeom>
          <a:ln w="1905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한쪽 모서리가 잘린 사각형 31"/>
          <p:cNvSpPr/>
          <p:nvPr/>
        </p:nvSpPr>
        <p:spPr>
          <a:xfrm>
            <a:off x="3569724" y="2211613"/>
            <a:ext cx="766176" cy="571356"/>
          </a:xfrm>
          <a:prstGeom prst="snip1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smtClean="0">
                <a:solidFill>
                  <a:schemeClr val="tx1"/>
                </a:solidFill>
              </a:rPr>
              <a:t>기계어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0" name="한쪽 모서리가 잘린 사각형 9"/>
          <p:cNvSpPr/>
          <p:nvPr/>
        </p:nvSpPr>
        <p:spPr>
          <a:xfrm>
            <a:off x="1935973" y="2209807"/>
            <a:ext cx="1074647" cy="571504"/>
          </a:xfrm>
          <a:prstGeom prst="snip1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C/C++</a:t>
            </a:r>
            <a:r>
              <a:rPr lang="ko-KR" altLang="en-US" sz="1400" dirty="0" smtClean="0">
                <a:solidFill>
                  <a:schemeClr val="tx1"/>
                </a:solidFill>
              </a:rPr>
              <a:t> 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프로그램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9" name="자유형 8"/>
          <p:cNvSpPr/>
          <p:nvPr/>
        </p:nvSpPr>
        <p:spPr>
          <a:xfrm>
            <a:off x="3482333" y="2805289"/>
            <a:ext cx="474423" cy="1388533"/>
          </a:xfrm>
          <a:custGeom>
            <a:avLst/>
            <a:gdLst>
              <a:gd name="connsiteX0" fmla="*/ 474423 w 474423"/>
              <a:gd name="connsiteY0" fmla="*/ 0 h 1388533"/>
              <a:gd name="connsiteX1" fmla="*/ 22867 w 474423"/>
              <a:gd name="connsiteY1" fmla="*/ 722489 h 1388533"/>
              <a:gd name="connsiteX2" fmla="*/ 107534 w 474423"/>
              <a:gd name="connsiteY2" fmla="*/ 1388533 h 13885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4423" h="1388533">
                <a:moveTo>
                  <a:pt x="474423" y="0"/>
                </a:moveTo>
                <a:cubicBezTo>
                  <a:pt x="279219" y="245533"/>
                  <a:pt x="84015" y="491067"/>
                  <a:pt x="22867" y="722489"/>
                </a:cubicBezTo>
                <a:cubicBezTo>
                  <a:pt x="-38281" y="953911"/>
                  <a:pt x="34626" y="1171222"/>
                  <a:pt x="107534" y="1388533"/>
                </a:cubicBezTo>
              </a:path>
            </a:pathLst>
          </a:custGeom>
          <a:noFill/>
          <a:ln>
            <a:solidFill>
              <a:srgbClr val="00B050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3" name="직선 화살표 연결선 32"/>
          <p:cNvCxnSpPr>
            <a:stCxn id="31" idx="3"/>
            <a:endCxn id="10" idx="2"/>
          </p:cNvCxnSpPr>
          <p:nvPr/>
        </p:nvCxnSpPr>
        <p:spPr>
          <a:xfrm flipV="1">
            <a:off x="1669519" y="2495559"/>
            <a:ext cx="266454" cy="1732"/>
          </a:xfrm>
          <a:prstGeom prst="straightConnector1">
            <a:avLst/>
          </a:prstGeom>
          <a:ln w="1905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2999785" y="2282805"/>
            <a:ext cx="61427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smtClean="0"/>
              <a:t>컴파일 </a:t>
            </a:r>
            <a:endParaRPr lang="ko-KR" altLang="en-US" sz="10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11839">
            <a:off x="6196955" y="4139349"/>
            <a:ext cx="1257078" cy="848528"/>
          </a:xfrm>
          <a:prstGeom prst="rect">
            <a:avLst/>
          </a:prstGeom>
        </p:spPr>
      </p:pic>
      <p:sp>
        <p:nvSpPr>
          <p:cNvPr id="34" name="자유형 33"/>
          <p:cNvSpPr/>
          <p:nvPr/>
        </p:nvSpPr>
        <p:spPr>
          <a:xfrm>
            <a:off x="4019172" y="2791543"/>
            <a:ext cx="2247324" cy="1402279"/>
          </a:xfrm>
          <a:custGeom>
            <a:avLst/>
            <a:gdLst>
              <a:gd name="connsiteX0" fmla="*/ 0 w 1612490"/>
              <a:gd name="connsiteY0" fmla="*/ 0 h 1435510"/>
              <a:gd name="connsiteX1" fmla="*/ 353961 w 1612490"/>
              <a:gd name="connsiteY1" fmla="*/ 619432 h 1435510"/>
              <a:gd name="connsiteX2" fmla="*/ 894735 w 1612490"/>
              <a:gd name="connsiteY2" fmla="*/ 1150374 h 1435510"/>
              <a:gd name="connsiteX3" fmla="*/ 1612490 w 1612490"/>
              <a:gd name="connsiteY3" fmla="*/ 1435510 h 1435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12490" h="1435510">
                <a:moveTo>
                  <a:pt x="0" y="0"/>
                </a:moveTo>
                <a:cubicBezTo>
                  <a:pt x="102419" y="213851"/>
                  <a:pt x="204839" y="427703"/>
                  <a:pt x="353961" y="619432"/>
                </a:cubicBezTo>
                <a:cubicBezTo>
                  <a:pt x="503083" y="811161"/>
                  <a:pt x="684980" y="1014361"/>
                  <a:pt x="894735" y="1150374"/>
                </a:cubicBezTo>
                <a:cubicBezTo>
                  <a:pt x="1104490" y="1286387"/>
                  <a:pt x="1358490" y="1360948"/>
                  <a:pt x="1612490" y="1435510"/>
                </a:cubicBezTo>
              </a:path>
            </a:pathLst>
          </a:custGeom>
          <a:ln w="19050">
            <a:solidFill>
              <a:srgbClr val="00B050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곱셈 기호 34"/>
          <p:cNvSpPr/>
          <p:nvPr/>
        </p:nvSpPr>
        <p:spPr>
          <a:xfrm>
            <a:off x="5144993" y="3674127"/>
            <a:ext cx="357190" cy="428628"/>
          </a:xfrm>
          <a:prstGeom prst="mathMultiply">
            <a:avLst>
              <a:gd name="adj1" fmla="val 1531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/>
          <p:cNvSpPr txBox="1"/>
          <p:nvPr/>
        </p:nvSpPr>
        <p:spPr>
          <a:xfrm>
            <a:off x="6266496" y="5148649"/>
            <a:ext cx="16963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 smtClean="0"/>
              <a:t>임베디드</a:t>
            </a:r>
            <a:r>
              <a:rPr lang="ko-KR" altLang="en-US" sz="1400" dirty="0" smtClean="0"/>
              <a:t> 컴퓨터 </a:t>
            </a:r>
            <a:r>
              <a:rPr lang="en-US" altLang="ko-KR" sz="1400" dirty="0" smtClean="0"/>
              <a:t>+ </a:t>
            </a:r>
            <a:r>
              <a:rPr lang="ko-KR" altLang="en-US" sz="1400" dirty="0" err="1" smtClean="0"/>
              <a:t>리눅스</a:t>
            </a:r>
            <a:endParaRPr lang="en-US" altLang="ko-KR" sz="1400" dirty="0" smtClean="0"/>
          </a:p>
        </p:txBody>
      </p:sp>
    </p:spTree>
    <p:extLst>
      <p:ext uri="{BB962C8B-B14F-4D97-AF65-F5344CB8AC3E}">
        <p14:creationId xmlns:p14="http://schemas.microsoft.com/office/powerpoint/2010/main" val="3967815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2410" y="1261901"/>
            <a:ext cx="1335264" cy="13975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7801" y="3810966"/>
            <a:ext cx="978172" cy="9320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자바의 플랫폼 독립성</a:t>
            </a:r>
            <a:r>
              <a:rPr lang="en-US" altLang="ko-KR" dirty="0" smtClean="0"/>
              <a:t>, WORA</a:t>
            </a:r>
            <a:endParaRPr lang="ko-KR" altLang="en-US" dirty="0"/>
          </a:p>
        </p:txBody>
      </p:sp>
      <p:sp>
        <p:nvSpPr>
          <p:cNvPr id="24" name="슬라이드 번호 개체 틀 2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9</a:t>
            </a:fld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1992219" y="5095419"/>
            <a:ext cx="19499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인텔 </a:t>
            </a:r>
            <a:r>
              <a:rPr lang="en-US" altLang="ko-KR" sz="1400" dirty="0" smtClean="0"/>
              <a:t>CPU + </a:t>
            </a:r>
            <a:r>
              <a:rPr lang="ko-KR" altLang="en-US" sz="1400" dirty="0" err="1" smtClean="0"/>
              <a:t>리눅스</a:t>
            </a:r>
            <a:endParaRPr lang="ko-KR" altLang="en-US" sz="1400" dirty="0"/>
          </a:p>
        </p:txBody>
      </p:sp>
      <p:sp>
        <p:nvSpPr>
          <p:cNvPr id="15" name="TextBox 14"/>
          <p:cNvSpPr txBox="1"/>
          <p:nvPr/>
        </p:nvSpPr>
        <p:spPr>
          <a:xfrm>
            <a:off x="3795943" y="5544473"/>
            <a:ext cx="20717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Apple </a:t>
            </a:r>
            <a:r>
              <a:rPr lang="ko-KR" altLang="en-US" sz="1400" dirty="0" smtClean="0"/>
              <a:t>사의 </a:t>
            </a:r>
            <a:r>
              <a:rPr lang="en-US" altLang="ko-KR" sz="1400" dirty="0" smtClean="0"/>
              <a:t>MAC PC</a:t>
            </a:r>
            <a:endParaRPr lang="ko-KR" altLang="en-US" sz="1400" dirty="0"/>
          </a:p>
        </p:txBody>
      </p:sp>
      <p:sp>
        <p:nvSpPr>
          <p:cNvPr id="25" name="자유형 24"/>
          <p:cNvSpPr/>
          <p:nvPr/>
        </p:nvSpPr>
        <p:spPr>
          <a:xfrm>
            <a:off x="3107440" y="2358605"/>
            <a:ext cx="2045109" cy="1415845"/>
          </a:xfrm>
          <a:custGeom>
            <a:avLst/>
            <a:gdLst>
              <a:gd name="connsiteX0" fmla="*/ 2045109 w 2045109"/>
              <a:gd name="connsiteY0" fmla="*/ 0 h 1415845"/>
              <a:gd name="connsiteX1" fmla="*/ 1130709 w 2045109"/>
              <a:gd name="connsiteY1" fmla="*/ 570271 h 1415845"/>
              <a:gd name="connsiteX2" fmla="*/ 353961 w 2045109"/>
              <a:gd name="connsiteY2" fmla="*/ 894736 h 1415845"/>
              <a:gd name="connsiteX3" fmla="*/ 0 w 2045109"/>
              <a:gd name="connsiteY3" fmla="*/ 1415845 h 1415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45109" h="1415845">
                <a:moveTo>
                  <a:pt x="2045109" y="0"/>
                </a:moveTo>
                <a:cubicBezTo>
                  <a:pt x="1728838" y="210574"/>
                  <a:pt x="1412567" y="421148"/>
                  <a:pt x="1130709" y="570271"/>
                </a:cubicBezTo>
                <a:cubicBezTo>
                  <a:pt x="848851" y="719394"/>
                  <a:pt x="542413" y="753807"/>
                  <a:pt x="353961" y="894736"/>
                </a:cubicBezTo>
                <a:cubicBezTo>
                  <a:pt x="165510" y="1035665"/>
                  <a:pt x="82755" y="1225755"/>
                  <a:pt x="0" y="1415845"/>
                </a:cubicBezTo>
              </a:path>
            </a:pathLst>
          </a:custGeom>
          <a:ln w="19050">
            <a:solidFill>
              <a:srgbClr val="00B050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자유형 28"/>
          <p:cNvSpPr/>
          <p:nvPr/>
        </p:nvSpPr>
        <p:spPr>
          <a:xfrm>
            <a:off x="5172214" y="2388101"/>
            <a:ext cx="1138140" cy="1604949"/>
          </a:xfrm>
          <a:custGeom>
            <a:avLst/>
            <a:gdLst>
              <a:gd name="connsiteX0" fmla="*/ 0 w 1612490"/>
              <a:gd name="connsiteY0" fmla="*/ 0 h 1435510"/>
              <a:gd name="connsiteX1" fmla="*/ 353961 w 1612490"/>
              <a:gd name="connsiteY1" fmla="*/ 619432 h 1435510"/>
              <a:gd name="connsiteX2" fmla="*/ 894735 w 1612490"/>
              <a:gd name="connsiteY2" fmla="*/ 1150374 h 1435510"/>
              <a:gd name="connsiteX3" fmla="*/ 1612490 w 1612490"/>
              <a:gd name="connsiteY3" fmla="*/ 1435510 h 1435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12490" h="1435510">
                <a:moveTo>
                  <a:pt x="0" y="0"/>
                </a:moveTo>
                <a:cubicBezTo>
                  <a:pt x="102419" y="213851"/>
                  <a:pt x="204839" y="427703"/>
                  <a:pt x="353961" y="619432"/>
                </a:cubicBezTo>
                <a:cubicBezTo>
                  <a:pt x="503083" y="811161"/>
                  <a:pt x="684980" y="1014361"/>
                  <a:pt x="894735" y="1150374"/>
                </a:cubicBezTo>
                <a:cubicBezTo>
                  <a:pt x="1104490" y="1286387"/>
                  <a:pt x="1358490" y="1360948"/>
                  <a:pt x="1612490" y="1435510"/>
                </a:cubicBezTo>
              </a:path>
            </a:pathLst>
          </a:custGeom>
          <a:ln w="19050">
            <a:solidFill>
              <a:srgbClr val="00B050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2790017" y="3295436"/>
            <a:ext cx="6062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실행 </a:t>
            </a:r>
            <a:endParaRPr lang="ko-KR" altLang="en-US" sz="1400" dirty="0"/>
          </a:p>
        </p:txBody>
      </p:sp>
      <p:sp>
        <p:nvSpPr>
          <p:cNvPr id="31" name="TextBox 30"/>
          <p:cNvSpPr txBox="1"/>
          <p:nvPr/>
        </p:nvSpPr>
        <p:spPr>
          <a:xfrm>
            <a:off x="4164110" y="3081122"/>
            <a:ext cx="6062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실행 </a:t>
            </a:r>
            <a:endParaRPr lang="ko-KR" altLang="en-US" sz="1400" dirty="0"/>
          </a:p>
        </p:txBody>
      </p:sp>
      <p:sp>
        <p:nvSpPr>
          <p:cNvPr id="32" name="TextBox 31"/>
          <p:cNvSpPr txBox="1"/>
          <p:nvPr/>
        </p:nvSpPr>
        <p:spPr>
          <a:xfrm>
            <a:off x="4942495" y="3078366"/>
            <a:ext cx="6062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실행 </a:t>
            </a:r>
            <a:endParaRPr lang="ko-KR" altLang="en-US" sz="1400" dirty="0"/>
          </a:p>
        </p:txBody>
      </p:sp>
      <p:sp>
        <p:nvSpPr>
          <p:cNvPr id="19" name="TextBox 18"/>
          <p:cNvSpPr txBox="1"/>
          <p:nvPr/>
        </p:nvSpPr>
        <p:spPr>
          <a:xfrm>
            <a:off x="118926" y="1766671"/>
            <a:ext cx="14859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i="1" dirty="0" smtClean="0">
                <a:solidFill>
                  <a:srgbClr val="0070C0"/>
                </a:solidFill>
              </a:rPr>
              <a:t>Write Once !!</a:t>
            </a:r>
            <a:endParaRPr lang="ko-KR" altLang="en-US" sz="2000" b="1" i="1" dirty="0">
              <a:solidFill>
                <a:srgbClr val="0070C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1527" y="2868418"/>
            <a:ext cx="17360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i="1" dirty="0" smtClean="0">
                <a:solidFill>
                  <a:srgbClr val="0070C0"/>
                </a:solidFill>
              </a:rPr>
              <a:t>Run Anywhere!!</a:t>
            </a:r>
            <a:endParaRPr lang="ko-KR" altLang="en-US" sz="2000" b="1" i="1" dirty="0">
              <a:solidFill>
                <a:srgbClr val="0070C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199703" y="4724196"/>
            <a:ext cx="1447570" cy="30777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smtClean="0">
                <a:solidFill>
                  <a:srgbClr val="00B050"/>
                </a:solidFill>
              </a:rPr>
              <a:t>자바 가상 기계</a:t>
            </a:r>
            <a:endParaRPr lang="ko-KR" altLang="en-US" sz="1400" b="1" dirty="0">
              <a:solidFill>
                <a:srgbClr val="00B05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056953" y="5140682"/>
            <a:ext cx="1464479" cy="30777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rgbClr val="00B050"/>
                </a:solidFill>
              </a:rPr>
              <a:t>자바 가상 기계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753945" y="4787111"/>
            <a:ext cx="1386962" cy="30777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rgbClr val="00B050"/>
                </a:solidFill>
              </a:rPr>
              <a:t>자바 가상 기계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724524" y="5175141"/>
            <a:ext cx="1438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인텔 </a:t>
            </a:r>
            <a:r>
              <a:rPr lang="en-US" altLang="ko-KR" sz="1400" dirty="0" smtClean="0"/>
              <a:t>CPU + </a:t>
            </a:r>
          </a:p>
          <a:p>
            <a:r>
              <a:rPr lang="ko-KR" altLang="en-US" sz="1400" dirty="0" smtClean="0"/>
              <a:t>윈도우 노트북</a:t>
            </a:r>
            <a:endParaRPr lang="ko-KR" altLang="en-US" sz="14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2576" y="3724065"/>
            <a:ext cx="903510" cy="8572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8504" y="3623847"/>
            <a:ext cx="774720" cy="14857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3" name="직선 화살표 연결선 32"/>
          <p:cNvCxnSpPr>
            <a:stCxn id="35" idx="0"/>
            <a:endCxn id="34" idx="2"/>
          </p:cNvCxnSpPr>
          <p:nvPr/>
        </p:nvCxnSpPr>
        <p:spPr>
          <a:xfrm flipV="1">
            <a:off x="4375409" y="2064007"/>
            <a:ext cx="416486" cy="9232"/>
          </a:xfrm>
          <a:prstGeom prst="straightConnector1">
            <a:avLst/>
          </a:prstGeom>
          <a:ln w="1905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한쪽 모서리가 잘린 사각형 33"/>
          <p:cNvSpPr/>
          <p:nvPr/>
        </p:nvSpPr>
        <p:spPr>
          <a:xfrm>
            <a:off x="4791895" y="1778329"/>
            <a:ext cx="766176" cy="571356"/>
          </a:xfrm>
          <a:prstGeom prst="snip1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바이트코드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5" name="한쪽 모서리가 잘린 사각형 34"/>
          <p:cNvSpPr/>
          <p:nvPr/>
        </p:nvSpPr>
        <p:spPr>
          <a:xfrm>
            <a:off x="3300762" y="1787487"/>
            <a:ext cx="1074647" cy="571504"/>
          </a:xfrm>
          <a:prstGeom prst="snip1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자바 응용프로그램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cxnSp>
        <p:nvCxnSpPr>
          <p:cNvPr id="36" name="직선 화살표 연결선 35"/>
          <p:cNvCxnSpPr>
            <a:endCxn id="35" idx="2"/>
          </p:cNvCxnSpPr>
          <p:nvPr/>
        </p:nvCxnSpPr>
        <p:spPr>
          <a:xfrm flipV="1">
            <a:off x="3034308" y="2073239"/>
            <a:ext cx="266454" cy="1732"/>
          </a:xfrm>
          <a:prstGeom prst="straightConnector1">
            <a:avLst/>
          </a:prstGeom>
          <a:ln w="1905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자유형 36"/>
          <p:cNvSpPr/>
          <p:nvPr/>
        </p:nvSpPr>
        <p:spPr>
          <a:xfrm>
            <a:off x="4657321" y="2394837"/>
            <a:ext cx="474423" cy="1388533"/>
          </a:xfrm>
          <a:custGeom>
            <a:avLst/>
            <a:gdLst>
              <a:gd name="connsiteX0" fmla="*/ 474423 w 474423"/>
              <a:gd name="connsiteY0" fmla="*/ 0 h 1388533"/>
              <a:gd name="connsiteX1" fmla="*/ 22867 w 474423"/>
              <a:gd name="connsiteY1" fmla="*/ 722489 h 1388533"/>
              <a:gd name="connsiteX2" fmla="*/ 107534 w 474423"/>
              <a:gd name="connsiteY2" fmla="*/ 1388533 h 13885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4423" h="1388533">
                <a:moveTo>
                  <a:pt x="474423" y="0"/>
                </a:moveTo>
                <a:cubicBezTo>
                  <a:pt x="279219" y="245533"/>
                  <a:pt x="84015" y="491067"/>
                  <a:pt x="22867" y="722489"/>
                </a:cubicBezTo>
                <a:cubicBezTo>
                  <a:pt x="-38281" y="953911"/>
                  <a:pt x="34626" y="1171222"/>
                  <a:pt x="107534" y="1388533"/>
                </a:cubicBezTo>
              </a:path>
            </a:pathLst>
          </a:custGeom>
          <a:noFill/>
          <a:ln>
            <a:solidFill>
              <a:srgbClr val="00B050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8" name="그림 3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11839">
            <a:off x="7355052" y="3718443"/>
            <a:ext cx="1257078" cy="848528"/>
          </a:xfrm>
          <a:prstGeom prst="rect">
            <a:avLst/>
          </a:prstGeom>
        </p:spPr>
      </p:pic>
      <p:sp>
        <p:nvSpPr>
          <p:cNvPr id="39" name="자유형 38"/>
          <p:cNvSpPr/>
          <p:nvPr/>
        </p:nvSpPr>
        <p:spPr>
          <a:xfrm>
            <a:off x="5177269" y="2370637"/>
            <a:ext cx="2247324" cy="1402279"/>
          </a:xfrm>
          <a:custGeom>
            <a:avLst/>
            <a:gdLst>
              <a:gd name="connsiteX0" fmla="*/ 0 w 1612490"/>
              <a:gd name="connsiteY0" fmla="*/ 0 h 1435510"/>
              <a:gd name="connsiteX1" fmla="*/ 353961 w 1612490"/>
              <a:gd name="connsiteY1" fmla="*/ 619432 h 1435510"/>
              <a:gd name="connsiteX2" fmla="*/ 894735 w 1612490"/>
              <a:gd name="connsiteY2" fmla="*/ 1150374 h 1435510"/>
              <a:gd name="connsiteX3" fmla="*/ 1612490 w 1612490"/>
              <a:gd name="connsiteY3" fmla="*/ 1435510 h 1435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12490" h="1435510">
                <a:moveTo>
                  <a:pt x="0" y="0"/>
                </a:moveTo>
                <a:cubicBezTo>
                  <a:pt x="102419" y="213851"/>
                  <a:pt x="204839" y="427703"/>
                  <a:pt x="353961" y="619432"/>
                </a:cubicBezTo>
                <a:cubicBezTo>
                  <a:pt x="503083" y="811161"/>
                  <a:pt x="684980" y="1014361"/>
                  <a:pt x="894735" y="1150374"/>
                </a:cubicBezTo>
                <a:cubicBezTo>
                  <a:pt x="1104490" y="1286387"/>
                  <a:pt x="1358490" y="1360948"/>
                  <a:pt x="1612490" y="1435510"/>
                </a:cubicBezTo>
              </a:path>
            </a:pathLst>
          </a:custGeom>
          <a:ln w="19050">
            <a:solidFill>
              <a:srgbClr val="00B050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7424593" y="5141586"/>
            <a:ext cx="16963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 smtClean="0"/>
              <a:t>임베디드</a:t>
            </a:r>
            <a:r>
              <a:rPr lang="ko-KR" altLang="en-US" sz="1400" dirty="0" smtClean="0"/>
              <a:t> 컴퓨터 </a:t>
            </a:r>
            <a:r>
              <a:rPr lang="en-US" altLang="ko-KR" sz="1400" dirty="0" smtClean="0"/>
              <a:t>+ </a:t>
            </a:r>
            <a:r>
              <a:rPr lang="ko-KR" altLang="en-US" sz="1400" dirty="0" err="1" smtClean="0"/>
              <a:t>리눅스</a:t>
            </a:r>
            <a:endParaRPr lang="en-US" altLang="ko-KR" sz="1400" dirty="0" smtClean="0"/>
          </a:p>
        </p:txBody>
      </p:sp>
      <p:sp>
        <p:nvSpPr>
          <p:cNvPr id="41" name="TextBox 40"/>
          <p:cNvSpPr txBox="1"/>
          <p:nvPr/>
        </p:nvSpPr>
        <p:spPr>
          <a:xfrm>
            <a:off x="7487539" y="4742998"/>
            <a:ext cx="1386962" cy="30777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rgbClr val="00B050"/>
                </a:solidFill>
              </a:rPr>
              <a:t>자바 가상 기계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6047696" y="3061018"/>
            <a:ext cx="6062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실행 </a:t>
            </a:r>
            <a:endParaRPr lang="ko-KR" altLang="en-US" sz="1400" dirty="0"/>
          </a:p>
        </p:txBody>
      </p:sp>
      <p:sp>
        <p:nvSpPr>
          <p:cNvPr id="70" name="TextBox 69"/>
          <p:cNvSpPr txBox="1"/>
          <p:nvPr/>
        </p:nvSpPr>
        <p:spPr>
          <a:xfrm>
            <a:off x="6533134" y="2088391"/>
            <a:ext cx="1260608" cy="612934"/>
          </a:xfrm>
          <a:prstGeom prst="wedgeRoundRectCallout">
            <a:avLst>
              <a:gd name="adj1" fmla="val -102511"/>
              <a:gd name="adj2" fmla="val 11241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자바 가상 기계가 설치된 </a:t>
            </a:r>
            <a:r>
              <a:rPr lang="ko-KR" altLang="en-US" sz="1000" smtClean="0"/>
              <a:t>모든 컴퓨터에서 실행됨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612969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가을">
  <a:themeElements>
    <a:clrScheme name="가을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가을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2673</TotalTime>
  <Words>2520</Words>
  <Application>Microsoft Office PowerPoint</Application>
  <PresentationFormat>화면 슬라이드 쇼(4:3)</PresentationFormat>
  <Paragraphs>606</Paragraphs>
  <Slides>47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47</vt:i4>
      </vt:variant>
    </vt:vector>
  </HeadingPairs>
  <TitlesOfParts>
    <vt:vector size="53" baseType="lpstr">
      <vt:lpstr>맑은 고딕</vt:lpstr>
      <vt:lpstr>휴먼편지체</vt:lpstr>
      <vt:lpstr>Arial</vt:lpstr>
      <vt:lpstr>Wingdings</vt:lpstr>
      <vt:lpstr>Wingdings 2</vt:lpstr>
      <vt:lpstr>가을</vt:lpstr>
      <vt:lpstr>PowerPoint 프레젠테이션</vt:lpstr>
      <vt:lpstr>컴퓨터와 소프트웨어</vt:lpstr>
      <vt:lpstr>프로그래밍 언어</vt:lpstr>
      <vt:lpstr>프로그래밍 언어의 진화</vt:lpstr>
      <vt:lpstr>컴파일</vt:lpstr>
      <vt:lpstr>자바의 태동</vt:lpstr>
      <vt:lpstr>WORA</vt:lpstr>
      <vt:lpstr>플랫폼 종속성(platform dependency)</vt:lpstr>
      <vt:lpstr>자바의 플랫폼 독립성, WORA</vt:lpstr>
      <vt:lpstr>바이트 코드와 자바 가상 기계</vt:lpstr>
      <vt:lpstr>바이트 코드의 디어셈블(disassemble)</vt:lpstr>
      <vt:lpstr>디어셈블하여 바이트 코드 보기</vt:lpstr>
      <vt:lpstr>C/C++ 프로그램의 개발 및 실행 환경</vt:lpstr>
      <vt:lpstr>자바의 개발 및 실행 환경</vt:lpstr>
      <vt:lpstr>자바와 C/C++의 실행 환경 차이</vt:lpstr>
      <vt:lpstr>Tip: 자바와 C/C++실행 환경 및 과정</vt:lpstr>
      <vt:lpstr>JDK와 JRE</vt:lpstr>
      <vt:lpstr>Java SE 구성</vt:lpstr>
      <vt:lpstr>JDK 설치 후 디렉터리 구조</vt:lpstr>
      <vt:lpstr>자바의 배포판 종류</vt:lpstr>
      <vt:lpstr>나는 누구?</vt:lpstr>
      <vt:lpstr>자바 API</vt:lpstr>
      <vt:lpstr>Java 9부터 시작된 모듈 프로그래밍</vt:lpstr>
      <vt:lpstr>자바에서 제공하는 전체 모듈 리스트(Java SE)</vt:lpstr>
      <vt:lpstr>자바 온라인 API 문서</vt:lpstr>
      <vt:lpstr>자바 통합 개발 환경–이클립스(Eclipse)</vt:lpstr>
      <vt:lpstr>Tip: javadoc를 이용한  API 도큐먼트 생성</vt:lpstr>
      <vt:lpstr>javadoc로 HelloDoc 클래스의 API 도큐먼트생성</vt:lpstr>
      <vt:lpstr>자바 프로그램 개발</vt:lpstr>
      <vt:lpstr>자바 소스 편집</vt:lpstr>
      <vt:lpstr>자바 소스 컴파일 및 실행</vt:lpstr>
      <vt:lpstr>이클립스 실행</vt:lpstr>
      <vt:lpstr>이클립스의 사용자 인터페이스</vt:lpstr>
      <vt:lpstr>프로젝트 생성</vt:lpstr>
      <vt:lpstr>프로젝트 생성</vt:lpstr>
      <vt:lpstr>클래스 생성</vt:lpstr>
      <vt:lpstr>생성된 자바 소스</vt:lpstr>
      <vt:lpstr>소스 편집과 컴파일 및 실행</vt:lpstr>
      <vt:lpstr>자바 언어의 전 세계적인 활용도</vt:lpstr>
      <vt:lpstr>자바 응용의 종류 : 데스크톱 응용프로그램</vt:lpstr>
      <vt:lpstr>자바 응용의 종류 : 서블릿 응용프로그램</vt:lpstr>
      <vt:lpstr>자바 응용의 종류 : 서블릿 응용프로그램</vt:lpstr>
      <vt:lpstr>자바 모바일 응용 : 안드로이드 앱</vt:lpstr>
      <vt:lpstr>자바의 특성(1)</vt:lpstr>
      <vt:lpstr>소스 파일과 클래스, 클래스 파일의 관계</vt:lpstr>
      <vt:lpstr>자바의 특징(2)</vt:lpstr>
      <vt:lpstr>자바의 특징(3)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Kitae</dc:creator>
  <cp:lastModifiedBy>신동일</cp:lastModifiedBy>
  <cp:revision>138</cp:revision>
  <dcterms:created xsi:type="dcterms:W3CDTF">2011-08-27T14:53:28Z</dcterms:created>
  <dcterms:modified xsi:type="dcterms:W3CDTF">2018-09-04T00:51:50Z</dcterms:modified>
</cp:coreProperties>
</file>